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85" r:id="rId3"/>
    <p:sldId id="257" r:id="rId4"/>
    <p:sldId id="286" r:id="rId5"/>
    <p:sldId id="287" r:id="rId6"/>
    <p:sldId id="288" r:id="rId7"/>
    <p:sldId id="289" r:id="rId8"/>
    <p:sldId id="290" r:id="rId9"/>
    <p:sldId id="291" r:id="rId10"/>
    <p:sldId id="297" r:id="rId11"/>
    <p:sldId id="296" r:id="rId12"/>
    <p:sldId id="295" r:id="rId13"/>
    <p:sldId id="294" r:id="rId14"/>
    <p:sldId id="293" r:id="rId15"/>
    <p:sldId id="292" r:id="rId16"/>
    <p:sldId id="298" r:id="rId17"/>
    <p:sldId id="299" r:id="rId18"/>
    <p:sldId id="300" r:id="rId19"/>
    <p:sldId id="301" r:id="rId20"/>
    <p:sldId id="302" r:id="rId21"/>
    <p:sldId id="303" r:id="rId22"/>
    <p:sldId id="304" r:id="rId23"/>
    <p:sldId id="305" r:id="rId24"/>
    <p:sldId id="306" r:id="rId25"/>
    <p:sldId id="310" r:id="rId26"/>
    <p:sldId id="309" r:id="rId27"/>
    <p:sldId id="308" r:id="rId28"/>
    <p:sldId id="307"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72" userDrawn="1">
          <p15:clr>
            <a:srgbClr val="A4A3A4"/>
          </p15:clr>
        </p15:guide>
        <p15:guide id="3" orient="horz" pos="2845" userDrawn="1">
          <p15:clr>
            <a:srgbClr val="A4A3A4"/>
          </p15:clr>
        </p15:guide>
        <p15:guide id="4" orient="horz" pos="2573" userDrawn="1">
          <p15:clr>
            <a:srgbClr val="A4A3A4"/>
          </p15:clr>
        </p15:guide>
        <p15:guide id="5" orient="horz" pos="9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son" initials="SW" lastIdx="3" clrIdx="0">
    <p:extLst>
      <p:ext uri="{19B8F6BF-5375-455C-9EA6-DF929625EA0E}">
        <p15:presenceInfo xmlns:p15="http://schemas.microsoft.com/office/powerpoint/2012/main" userId="S::swilson@cognitioneducation.com::481dce1a-929e-4251-b42d-ddf1f88225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B2C5"/>
    <a:srgbClr val="DEF1F3"/>
    <a:srgbClr val="242279"/>
    <a:srgbClr val="53AAB6"/>
    <a:srgbClr val="E1E6EC"/>
    <a:srgbClr val="FF6600"/>
    <a:srgbClr val="D7D6E3"/>
    <a:srgbClr val="AB4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C682B-8770-423F-8D70-19AD7F7E16E1}" v="53" dt="2021-09-19T21:57:24.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95" autoAdjust="0"/>
    <p:restoredTop sz="96327" autoAdjust="0"/>
  </p:normalViewPr>
  <p:slideViewPr>
    <p:cSldViewPr snapToGrid="0">
      <p:cViewPr varScale="1">
        <p:scale>
          <a:sx n="90" d="100"/>
          <a:sy n="90" d="100"/>
        </p:scale>
        <p:origin x="500" y="60"/>
      </p:cViewPr>
      <p:guideLst>
        <p:guide orient="horz" pos="1620"/>
        <p:guide pos="272"/>
        <p:guide orient="horz" pos="2845"/>
        <p:guide orient="horz" pos="2573"/>
        <p:guide orient="horz" pos="96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111" d="100"/>
          <a:sy n="111" d="100"/>
        </p:scale>
        <p:origin x="48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anna Garmonsway" userId="86a6bfda-c7fb-4075-95ac-937924d8b724" providerId="ADAL" clId="{5F9C682B-8770-423F-8D70-19AD7F7E16E1}"/>
    <pc:docChg chg="modSld">
      <pc:chgData name="Louanna Garmonsway" userId="86a6bfda-c7fb-4075-95ac-937924d8b724" providerId="ADAL" clId="{5F9C682B-8770-423F-8D70-19AD7F7E16E1}" dt="2021-09-19T21:57:24.685" v="52" actId="20577"/>
      <pc:docMkLst>
        <pc:docMk/>
      </pc:docMkLst>
      <pc:sldChg chg="modSp">
        <pc:chgData name="Louanna Garmonsway" userId="86a6bfda-c7fb-4075-95ac-937924d8b724" providerId="ADAL" clId="{5F9C682B-8770-423F-8D70-19AD7F7E16E1}" dt="2021-09-19T21:57:24.685" v="52" actId="20577"/>
        <pc:sldMkLst>
          <pc:docMk/>
          <pc:sldMk cId="1659774977" sldId="286"/>
        </pc:sldMkLst>
        <pc:spChg chg="mod">
          <ac:chgData name="Louanna Garmonsway" userId="86a6bfda-c7fb-4075-95ac-937924d8b724" providerId="ADAL" clId="{5F9C682B-8770-423F-8D70-19AD7F7E16E1}" dt="2021-09-19T21:57:24.685" v="52" actId="20577"/>
          <ac:spMkLst>
            <pc:docMk/>
            <pc:sldMk cId="1659774977" sldId="286"/>
            <ac:spMk id="7" creationId="{4AB457FB-4921-2F43-B328-F67D0B3DB87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F50A3-773A-264C-8703-C283104EB3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5DAFCE-0603-BE4F-95ED-C3ED72ABC5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177D07-ED5F-3741-A7CE-D6FB0EFC6AED}" type="datetimeFigureOut">
              <a:rPr lang="en-US" smtClean="0"/>
              <a:t>9/20/2021</a:t>
            </a:fld>
            <a:endParaRPr lang="en-US"/>
          </a:p>
        </p:txBody>
      </p:sp>
      <p:sp>
        <p:nvSpPr>
          <p:cNvPr id="4" name="Footer Placeholder 3">
            <a:extLst>
              <a:ext uri="{FF2B5EF4-FFF2-40B4-BE49-F238E27FC236}">
                <a16:creationId xmlns:a16="http://schemas.microsoft.com/office/drawing/2014/main" id="{445906E1-2EB6-664F-8C80-8A1CC708AF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35B0E7-E431-6E4D-8177-F9C50D5249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EFFB82-9700-F544-B498-4CEF608AB83E}" type="slidenum">
              <a:rPr lang="en-US" smtClean="0"/>
              <a:t>‹#›</a:t>
            </a:fld>
            <a:endParaRPr lang="en-US"/>
          </a:p>
        </p:txBody>
      </p:sp>
    </p:spTree>
    <p:extLst>
      <p:ext uri="{BB962C8B-B14F-4D97-AF65-F5344CB8AC3E}">
        <p14:creationId xmlns:p14="http://schemas.microsoft.com/office/powerpoint/2010/main" val="945974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9E8A5-AF9E-4D5A-923D-9D7CDF630A09}" type="datetimeFigureOut">
              <a:rPr lang="en-NZ" smtClean="0"/>
              <a:t>20/09/2021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1C79A-154A-4D4A-B65B-FB44557ADAB5}" type="slidenum">
              <a:rPr lang="en-NZ" smtClean="0"/>
              <a:t>‹#›</a:t>
            </a:fld>
            <a:endParaRPr lang="en-NZ"/>
          </a:p>
        </p:txBody>
      </p:sp>
    </p:spTree>
    <p:extLst>
      <p:ext uri="{BB962C8B-B14F-4D97-AF65-F5344CB8AC3E}">
        <p14:creationId xmlns:p14="http://schemas.microsoft.com/office/powerpoint/2010/main" val="128748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b="1" baseline="0" dirty="0"/>
              <a:t> FOR SESSION PRESENTER</a:t>
            </a:r>
          </a:p>
          <a:p>
            <a:endParaRPr lang="en-US" baseline="0" dirty="0"/>
          </a:p>
          <a:p>
            <a:r>
              <a:rPr lang="en-US" b="0" baseline="0" dirty="0"/>
              <a:t>This presentation should take about </a:t>
            </a:r>
            <a:r>
              <a:rPr lang="en-US" b="0" baseline="0" dirty="0">
                <a:highlight>
                  <a:srgbClr val="FFFF00"/>
                </a:highlight>
              </a:rPr>
              <a:t>1.5 </a:t>
            </a:r>
            <a:r>
              <a:rPr lang="en-US" b="0" baseline="0" dirty="0"/>
              <a:t>hours in total. You will need very good wi-fi access to play the videos used in the presentation. If this isn’t possible, go to </a:t>
            </a:r>
            <a:r>
              <a:rPr lang="en-US" b="0" i="1" baseline="0" dirty="0"/>
              <a:t>https://pb4l.tki.org.nz/Kaupapa-Maori/</a:t>
            </a:r>
            <a:r>
              <a:rPr lang="en-US" b="0" i="1" baseline="0" dirty="0" err="1"/>
              <a:t>Huakina</a:t>
            </a:r>
            <a:r>
              <a:rPr lang="en-US" b="0" i="1" baseline="0" dirty="0"/>
              <a:t>-Mai </a:t>
            </a:r>
            <a:r>
              <a:rPr lang="en-US" b="0" baseline="0" dirty="0"/>
              <a:t>to download the videos you intend to use and play them from your computer.</a:t>
            </a:r>
          </a:p>
          <a:p>
            <a:endParaRPr lang="en-US" b="0" baseline="0" dirty="0"/>
          </a:p>
          <a:p>
            <a:r>
              <a:rPr lang="en-US" b="0" baseline="0" dirty="0"/>
              <a:t>Feel free to adapt this presentation to suit the needs of the context or audience you are working with, and, if time is short, to drop one or two slides or activities, or to do the presentation over a number of sessions.</a:t>
            </a:r>
            <a:endParaRPr lang="en-US" b="0" i="1" baseline="0" dirty="0"/>
          </a:p>
          <a:p>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A key aim of the presentation is to </a:t>
            </a:r>
            <a:r>
              <a:rPr lang="en-US" b="0" baseline="0" dirty="0">
                <a:highlight>
                  <a:srgbClr val="FFFF00"/>
                </a:highlight>
              </a:rPr>
              <a:t>motivate participants to consider adopting </a:t>
            </a:r>
            <a:r>
              <a:rPr lang="en-US" b="0" baseline="0" dirty="0" err="1">
                <a:highlight>
                  <a:srgbClr val="FFFF00"/>
                </a:highlight>
              </a:rPr>
              <a:t>Huakina</a:t>
            </a:r>
            <a:r>
              <a:rPr lang="en-US" b="0" baseline="0" dirty="0">
                <a:highlight>
                  <a:srgbClr val="FFFF00"/>
                </a:highlight>
              </a:rPr>
              <a:t> Mai for their school and to explore and use </a:t>
            </a:r>
            <a:r>
              <a:rPr lang="en-NZ" b="0" i="0" baseline="0" dirty="0">
                <a:highlight>
                  <a:srgbClr val="FFFF00"/>
                </a:highlight>
              </a:rPr>
              <a:t>the </a:t>
            </a:r>
            <a:r>
              <a:rPr lang="en-NZ" b="0" i="0" baseline="0" dirty="0" err="1">
                <a:highlight>
                  <a:srgbClr val="FFFF00"/>
                </a:highlight>
              </a:rPr>
              <a:t>Huakina</a:t>
            </a:r>
            <a:r>
              <a:rPr lang="en-NZ" b="0" i="0" baseline="0" dirty="0">
                <a:highlight>
                  <a:srgbClr val="FFFF00"/>
                </a:highlight>
              </a:rPr>
              <a:t> Mai </a:t>
            </a:r>
            <a:r>
              <a:rPr lang="en-NZ" b="0" i="0" baseline="0" dirty="0" err="1">
                <a:highlight>
                  <a:srgbClr val="FFFF00"/>
                </a:highlight>
              </a:rPr>
              <a:t>kete</a:t>
            </a:r>
            <a:r>
              <a:rPr lang="en-NZ" b="0" i="0" baseline="0" dirty="0">
                <a:highlight>
                  <a:srgbClr val="FFFF00"/>
                </a:highlight>
              </a:rPr>
              <a:t>. Ensure that there are enough copies of the </a:t>
            </a:r>
            <a:r>
              <a:rPr lang="en-NZ" b="0" i="0" baseline="0" dirty="0" err="1">
                <a:highlight>
                  <a:srgbClr val="FFFF00"/>
                </a:highlight>
              </a:rPr>
              <a:t>kete</a:t>
            </a:r>
            <a:r>
              <a:rPr lang="en-NZ" b="0" i="0" baseline="0" dirty="0">
                <a:highlight>
                  <a:srgbClr val="FFFF00"/>
                </a:highlight>
              </a:rPr>
              <a:t> available for participants to have one each, or at least one between two</a:t>
            </a:r>
            <a:r>
              <a:rPr lang="en-NZ" b="0" i="0" baseline="0" dirty="0">
                <a:solidFill>
                  <a:srgbClr val="FF0000"/>
                </a:solidFill>
                <a:highlight>
                  <a:srgbClr val="FFFF00"/>
                </a:highlight>
              </a:rPr>
              <a:t>. If participants are sharing copies, you’ll need to photocopy pages 18–24 from the </a:t>
            </a:r>
            <a:r>
              <a:rPr lang="en-NZ" b="0" i="0" baseline="0" dirty="0" err="1">
                <a:solidFill>
                  <a:srgbClr val="FF0000"/>
                </a:solidFill>
                <a:highlight>
                  <a:srgbClr val="FFFF00"/>
                </a:highlight>
              </a:rPr>
              <a:t>kete</a:t>
            </a:r>
            <a:r>
              <a:rPr lang="en-NZ" b="0" i="0" baseline="0" dirty="0">
                <a:solidFill>
                  <a:srgbClr val="FF0000"/>
                </a:solidFill>
                <a:highlight>
                  <a:srgbClr val="FFFF00"/>
                </a:highlight>
              </a:rPr>
              <a:t> for the activity on slide 18. </a:t>
            </a:r>
            <a:r>
              <a:rPr lang="en-NZ" sz="1600" b="0" i="0" baseline="0" dirty="0">
                <a:solidFill>
                  <a:srgbClr val="FF0000"/>
                </a:solidFill>
                <a:highlight>
                  <a:srgbClr val="FFFF00"/>
                </a:highlight>
              </a:rPr>
              <a:t>(</a:t>
            </a:r>
            <a:r>
              <a:rPr lang="en-NZ" sz="1600" b="0" i="0" baseline="0" dirty="0">
                <a:solidFill>
                  <a:srgbClr val="FF0000"/>
                </a:solidFill>
              </a:rPr>
              <a:t>Copies are available from the Ministry of Education via Down the Back of the Chair; phone 0800 660 662 and quote item number </a:t>
            </a:r>
            <a:r>
              <a:rPr lang="en-NZ" sz="1600" b="0" i="0" kern="1200" dirty="0">
                <a:solidFill>
                  <a:srgbClr val="FF0000"/>
                </a:solidFill>
                <a:effectLst/>
                <a:latin typeface="+mn-lt"/>
                <a:ea typeface="+mn-ea"/>
                <a:cs typeface="+mn-cs"/>
              </a:rPr>
              <a:t>63879</a:t>
            </a:r>
            <a:r>
              <a:rPr lang="en-NZ" sz="1600" b="0" i="0" baseline="0" dirty="0">
                <a:solidFill>
                  <a:srgbClr val="FF0000"/>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a:p>
          <a:p>
            <a:r>
              <a:rPr lang="en-US" b="0" baseline="0" dirty="0"/>
              <a:t>Greet participants and introduce yourself. Begin by explaining that t</a:t>
            </a:r>
            <a:r>
              <a:rPr lang="en-US" b="0" dirty="0"/>
              <a:t>oday’s session is on this valuable resource for </a:t>
            </a:r>
            <a:r>
              <a:rPr lang="en-US" b="0" i="0" dirty="0"/>
              <a:t>New Zealand English-medium primary and intermediate schools.</a:t>
            </a:r>
          </a:p>
          <a:p>
            <a:endParaRPr lang="en-US" dirty="0"/>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1</a:t>
            </a:fld>
            <a:endParaRPr lang="en-NZ"/>
          </a:p>
        </p:txBody>
      </p:sp>
    </p:spTree>
    <p:extLst>
      <p:ext uri="{BB962C8B-B14F-4D97-AF65-F5344CB8AC3E}">
        <p14:creationId xmlns:p14="http://schemas.microsoft.com/office/powerpoint/2010/main" val="93282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Explain that </a:t>
            </a:r>
            <a:r>
              <a:rPr lang="en-NZ" sz="1200" b="0" kern="1200" dirty="0" err="1">
                <a:solidFill>
                  <a:schemeClr val="tx1"/>
                </a:solidFill>
                <a:effectLst/>
                <a:latin typeface="+mn-lt"/>
                <a:ea typeface="+mn-ea"/>
                <a:cs typeface="+mn-cs"/>
              </a:rPr>
              <a:t>Huakina</a:t>
            </a:r>
            <a:r>
              <a:rPr lang="en-NZ" sz="1200" b="0" kern="1200" dirty="0">
                <a:solidFill>
                  <a:schemeClr val="tx1"/>
                </a:solidFill>
                <a:effectLst/>
                <a:latin typeface="+mn-lt"/>
                <a:ea typeface="+mn-ea"/>
                <a:cs typeface="+mn-cs"/>
              </a:rPr>
              <a:t> Mai schools work towards making these principles a daily reality, visible and committed to by all. </a:t>
            </a:r>
            <a:br>
              <a:rPr lang="en-NZ" sz="1200" b="0" kern="1200" dirty="0">
                <a:solidFill>
                  <a:schemeClr val="tx1"/>
                </a:solidFill>
                <a:effectLst/>
                <a:latin typeface="+mn-lt"/>
                <a:ea typeface="+mn-ea"/>
                <a:cs typeface="+mn-cs"/>
              </a:rPr>
            </a:br>
            <a:endParaRPr lang="en-NZ"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b="0" kern="1200" dirty="0">
                <a:solidFill>
                  <a:schemeClr val="tx1"/>
                </a:solidFill>
                <a:effectLst/>
                <a:latin typeface="+mn-lt"/>
                <a:ea typeface="+mn-ea"/>
                <a:cs typeface="+mn-cs"/>
              </a:rPr>
              <a:t>Go through the six principles, drawing on the information below as required:</a:t>
            </a:r>
            <a:br>
              <a:rPr lang="en-NZ" sz="1200" b="0" kern="1200" dirty="0">
                <a:solidFill>
                  <a:schemeClr val="tx1"/>
                </a:solidFill>
                <a:effectLst/>
                <a:latin typeface="+mn-lt"/>
                <a:ea typeface="+mn-ea"/>
                <a:cs typeface="+mn-cs"/>
              </a:rPr>
            </a:br>
            <a:endParaRPr lang="en-NZ" dirty="0"/>
          </a:p>
          <a:p>
            <a:r>
              <a:rPr lang="en-NZ" sz="1200" b="1" i="1" kern="1200" dirty="0">
                <a:solidFill>
                  <a:schemeClr val="tx1"/>
                </a:solidFill>
                <a:effectLst/>
                <a:latin typeface="+mn-lt"/>
                <a:ea typeface="+mn-ea"/>
                <a:cs typeface="+mn-cs"/>
              </a:rPr>
              <a:t>1. </a:t>
            </a:r>
            <a:r>
              <a:rPr lang="en-NZ" sz="1200" b="1" i="1" kern="1200" dirty="0" err="1">
                <a:solidFill>
                  <a:schemeClr val="tx1"/>
                </a:solidFill>
                <a:effectLst/>
                <a:latin typeface="+mn-lt"/>
                <a:ea typeface="+mn-ea"/>
                <a:cs typeface="+mn-cs"/>
              </a:rPr>
              <a:t>Whānau</a:t>
            </a:r>
            <a:r>
              <a:rPr lang="en-NZ" sz="1200" b="1" i="1" kern="1200" dirty="0">
                <a:solidFill>
                  <a:schemeClr val="tx1"/>
                </a:solidFill>
                <a:effectLst/>
                <a:latin typeface="+mn-lt"/>
                <a:ea typeface="+mn-ea"/>
                <a:cs typeface="+mn-cs"/>
              </a:rPr>
              <a:t> (family) are central to </a:t>
            </a:r>
            <a:r>
              <a:rPr lang="en-NZ" sz="1200" b="1" i="1" kern="1200" dirty="0" err="1">
                <a:solidFill>
                  <a:schemeClr val="tx1"/>
                </a:solidFill>
                <a:effectLst/>
                <a:latin typeface="+mn-lt"/>
                <a:ea typeface="+mn-ea"/>
                <a:cs typeface="+mn-cs"/>
              </a:rPr>
              <a:t>Māori</a:t>
            </a:r>
            <a:r>
              <a:rPr lang="en-NZ" sz="1200" b="1" i="1" kern="1200" dirty="0">
                <a:solidFill>
                  <a:schemeClr val="tx1"/>
                </a:solidFill>
                <a:effectLst/>
                <a:latin typeface="+mn-lt"/>
                <a:ea typeface="+mn-ea"/>
                <a:cs typeface="+mn-cs"/>
              </a:rPr>
              <a:t> learner success in school.</a:t>
            </a:r>
            <a:endParaRPr lang="en-NZ" dirty="0"/>
          </a:p>
          <a:p>
            <a:r>
              <a:rPr lang="en-NZ" sz="1200" b="0" kern="1200" dirty="0">
                <a:solidFill>
                  <a:schemeClr val="tx1"/>
                </a:solidFill>
                <a:effectLst/>
                <a:latin typeface="+mn-lt"/>
                <a:ea typeface="+mn-ea"/>
                <a:cs typeface="+mn-cs"/>
              </a:rPr>
              <a:t>This principle is about </a:t>
            </a:r>
            <a:r>
              <a:rPr lang="en-NZ" sz="1200" b="0" i="1" kern="1200" dirty="0">
                <a:solidFill>
                  <a:schemeClr val="tx1"/>
                </a:solidFill>
                <a:effectLst/>
                <a:latin typeface="+mn-lt"/>
                <a:ea typeface="+mn-ea"/>
                <a:cs typeface="+mn-cs"/>
              </a:rPr>
              <a:t>Who we welcome</a:t>
            </a:r>
            <a:r>
              <a:rPr lang="en-NZ" sz="1200" b="0" kern="1200" dirty="0">
                <a:solidFill>
                  <a:schemeClr val="tx1"/>
                </a:solidFill>
                <a:effectLst/>
                <a:latin typeface="+mn-lt"/>
                <a:ea typeface="+mn-ea"/>
                <a:cs typeface="+mn-cs"/>
              </a:rPr>
              <a:t> and is represented by the </a:t>
            </a:r>
            <a:r>
              <a:rPr lang="en-NZ" sz="1200" b="0" kern="1200" dirty="0" err="1">
                <a:solidFill>
                  <a:schemeClr val="tx1"/>
                </a:solidFill>
                <a:effectLst/>
                <a:latin typeface="+mn-lt"/>
                <a:ea typeface="+mn-ea"/>
                <a:cs typeface="+mn-cs"/>
              </a:rPr>
              <a:t>maihi</a:t>
            </a:r>
            <a:r>
              <a:rPr lang="en-NZ" sz="1200" b="1" kern="1200" dirty="0">
                <a:solidFill>
                  <a:schemeClr val="tx1"/>
                </a:solidFill>
                <a:effectLst/>
                <a:latin typeface="+mn-lt"/>
                <a:ea typeface="+mn-ea"/>
                <a:cs typeface="+mn-cs"/>
              </a:rPr>
              <a:t> </a:t>
            </a:r>
            <a:r>
              <a:rPr lang="en-NZ" sz="1200" b="0" kern="1200" dirty="0">
                <a:solidFill>
                  <a:schemeClr val="tx1"/>
                </a:solidFill>
                <a:effectLst/>
                <a:latin typeface="+mn-lt"/>
                <a:ea typeface="+mn-ea"/>
                <a:cs typeface="+mn-cs"/>
              </a:rPr>
              <a:t>– the carved barge boards at the top of the wharenui. Support for </a:t>
            </a:r>
            <a:r>
              <a:rPr lang="en-NZ" sz="1200" b="0" kern="1200" dirty="0" err="1">
                <a:solidFill>
                  <a:schemeClr val="tx1"/>
                </a:solidFill>
                <a:effectLst/>
                <a:latin typeface="+mn-lt"/>
                <a:ea typeface="+mn-ea"/>
                <a:cs typeface="+mn-cs"/>
              </a:rPr>
              <a:t>Māori</a:t>
            </a:r>
            <a:r>
              <a:rPr lang="en-NZ" sz="1200" b="0" kern="1200" dirty="0">
                <a:solidFill>
                  <a:schemeClr val="tx1"/>
                </a:solidFill>
                <a:effectLst/>
                <a:latin typeface="+mn-lt"/>
                <a:ea typeface="+mn-ea"/>
                <a:cs typeface="+mn-cs"/>
              </a:rPr>
              <a:t> learners is based on partnerships with </a:t>
            </a:r>
            <a:r>
              <a:rPr lang="en-NZ" sz="1200" b="0" kern="1200" dirty="0" err="1">
                <a:solidFill>
                  <a:schemeClr val="tx1"/>
                </a:solidFill>
                <a:effectLst/>
                <a:latin typeface="+mn-lt"/>
                <a:ea typeface="+mn-ea"/>
                <a:cs typeface="+mn-cs"/>
              </a:rPr>
              <a:t>whānau</a:t>
            </a:r>
            <a:r>
              <a:rPr lang="en-NZ" sz="1200" b="0" kern="1200" dirty="0">
                <a:solidFill>
                  <a:schemeClr val="tx1"/>
                </a:solidFill>
                <a:effectLst/>
                <a:latin typeface="+mn-lt"/>
                <a:ea typeface="+mn-ea"/>
                <a:cs typeface="+mn-cs"/>
              </a:rPr>
              <a:t> and the community (of which the school is a part). Building positive and respectful relationships between all parties is fundamental to successful teaching and learning in schools.</a:t>
            </a:r>
            <a:br>
              <a:rPr lang="en-NZ" sz="1200" b="0" kern="1200" dirty="0">
                <a:solidFill>
                  <a:schemeClr val="tx1"/>
                </a:solidFill>
                <a:effectLst/>
                <a:latin typeface="+mn-lt"/>
                <a:ea typeface="+mn-ea"/>
                <a:cs typeface="+mn-cs"/>
              </a:rPr>
            </a:br>
            <a:endParaRPr lang="en-NZ" dirty="0"/>
          </a:p>
          <a:p>
            <a:r>
              <a:rPr lang="en-NZ" sz="1200" b="1" i="1" kern="1200" dirty="0">
                <a:solidFill>
                  <a:schemeClr val="tx1"/>
                </a:solidFill>
                <a:effectLst/>
                <a:latin typeface="+mn-lt"/>
                <a:ea typeface="+mn-ea"/>
                <a:cs typeface="+mn-cs"/>
              </a:rPr>
              <a:t>2. Behaviour is a social interaction that takes place within a specific cultural context. </a:t>
            </a:r>
            <a:endParaRPr lang="en-NZ" dirty="0"/>
          </a:p>
          <a:p>
            <a:r>
              <a:rPr lang="en-NZ" sz="1200" b="0" kern="1200" dirty="0">
                <a:solidFill>
                  <a:schemeClr val="tx1"/>
                </a:solidFill>
                <a:effectLst/>
                <a:latin typeface="+mn-lt"/>
                <a:ea typeface="+mn-ea"/>
                <a:cs typeface="+mn-cs"/>
              </a:rPr>
              <a:t>This principle is about </a:t>
            </a:r>
            <a:r>
              <a:rPr lang="en-NZ" sz="1200" b="0" i="1" kern="1200" dirty="0">
                <a:solidFill>
                  <a:schemeClr val="tx1"/>
                </a:solidFill>
                <a:effectLst/>
                <a:latin typeface="+mn-lt"/>
                <a:ea typeface="+mn-ea"/>
                <a:cs typeface="+mn-cs"/>
              </a:rPr>
              <a:t>The lens we look through</a:t>
            </a:r>
            <a:r>
              <a:rPr lang="en-NZ" sz="1200" b="0" kern="1200" dirty="0">
                <a:solidFill>
                  <a:schemeClr val="tx1"/>
                </a:solidFill>
                <a:effectLst/>
                <a:latin typeface="+mn-lt"/>
                <a:ea typeface="+mn-ea"/>
                <a:cs typeface="+mn-cs"/>
              </a:rPr>
              <a:t> and is represented by the </a:t>
            </a:r>
            <a:r>
              <a:rPr lang="en-NZ" sz="1200" b="0" kern="1200" dirty="0" err="1">
                <a:solidFill>
                  <a:schemeClr val="tx1"/>
                </a:solidFill>
                <a:effectLst/>
                <a:latin typeface="+mn-lt"/>
                <a:ea typeface="+mn-ea"/>
                <a:cs typeface="+mn-cs"/>
              </a:rPr>
              <a:t>matapihi</a:t>
            </a:r>
            <a:r>
              <a:rPr lang="en-NZ" sz="1200" b="1" kern="1200" dirty="0">
                <a:solidFill>
                  <a:schemeClr val="tx1"/>
                </a:solidFill>
                <a:effectLst/>
                <a:latin typeface="+mn-lt"/>
                <a:ea typeface="+mn-ea"/>
                <a:cs typeface="+mn-cs"/>
              </a:rPr>
              <a:t> </a:t>
            </a:r>
            <a:r>
              <a:rPr lang="en-NZ" sz="1200" b="0" kern="1200" dirty="0">
                <a:solidFill>
                  <a:schemeClr val="tx1"/>
                </a:solidFill>
                <a:effectLst/>
                <a:latin typeface="+mn-lt"/>
                <a:ea typeface="+mn-ea"/>
                <a:cs typeface="+mn-cs"/>
              </a:rPr>
              <a:t>– the window at the front of the wharenui. Behavioural interactions are viewed as ‘videos’ (part of a bigger, ecological, ongoing picture) rather than ‘snapshots’ (static, disconnected, stand-alone events). Behaviour is not isolated or used as a label for an individual. Rather, it is understood as part of the whole person within a wider context. </a:t>
            </a:r>
            <a:br>
              <a:rPr lang="en-NZ" sz="1200" b="0" kern="1200" dirty="0">
                <a:solidFill>
                  <a:schemeClr val="tx1"/>
                </a:solidFill>
                <a:effectLst/>
                <a:latin typeface="+mn-lt"/>
                <a:ea typeface="+mn-ea"/>
                <a:cs typeface="+mn-cs"/>
              </a:rPr>
            </a:br>
            <a:endParaRPr lang="en-NZ" dirty="0"/>
          </a:p>
          <a:p>
            <a:r>
              <a:rPr lang="en-NZ" sz="1200" b="1" i="1" kern="1200" dirty="0">
                <a:solidFill>
                  <a:schemeClr val="tx1"/>
                </a:solidFill>
                <a:effectLst/>
                <a:latin typeface="+mn-lt"/>
                <a:ea typeface="+mn-ea"/>
                <a:cs typeface="+mn-cs"/>
              </a:rPr>
              <a:t>3. Kaiako are champions and agents of change. </a:t>
            </a:r>
            <a:endParaRPr lang="en-NZ" dirty="0"/>
          </a:p>
          <a:p>
            <a:r>
              <a:rPr lang="en-NZ" sz="1200" b="0" kern="1200" dirty="0">
                <a:solidFill>
                  <a:schemeClr val="tx1"/>
                </a:solidFill>
                <a:effectLst/>
                <a:latin typeface="+mn-lt"/>
                <a:ea typeface="+mn-ea"/>
                <a:cs typeface="+mn-cs"/>
              </a:rPr>
              <a:t>This principle is about </a:t>
            </a:r>
            <a:r>
              <a:rPr lang="en-NZ" sz="1200" b="0" i="1" kern="1200" dirty="0">
                <a:solidFill>
                  <a:schemeClr val="tx1"/>
                </a:solidFill>
                <a:effectLst/>
                <a:latin typeface="+mn-lt"/>
                <a:ea typeface="+mn-ea"/>
                <a:cs typeface="+mn-cs"/>
              </a:rPr>
              <a:t>How we lead</a:t>
            </a:r>
            <a:r>
              <a:rPr lang="en-NZ" sz="1200" b="0" kern="1200" dirty="0">
                <a:solidFill>
                  <a:schemeClr val="tx1"/>
                </a:solidFill>
                <a:effectLst/>
                <a:latin typeface="+mn-lt"/>
                <a:ea typeface="+mn-ea"/>
                <a:cs typeface="+mn-cs"/>
              </a:rPr>
              <a:t> and is represented by the left </a:t>
            </a:r>
            <a:r>
              <a:rPr lang="en-NZ" sz="1200" b="0" kern="1200" dirty="0" err="1">
                <a:solidFill>
                  <a:schemeClr val="tx1"/>
                </a:solidFill>
                <a:effectLst/>
                <a:latin typeface="+mn-lt"/>
                <a:ea typeface="+mn-ea"/>
                <a:cs typeface="+mn-cs"/>
              </a:rPr>
              <a:t>raparapa</a:t>
            </a:r>
            <a:r>
              <a:rPr lang="en-NZ" sz="1200" b="1" kern="1200" dirty="0">
                <a:solidFill>
                  <a:schemeClr val="tx1"/>
                </a:solidFill>
                <a:effectLst/>
                <a:latin typeface="+mn-lt"/>
                <a:ea typeface="+mn-ea"/>
                <a:cs typeface="+mn-cs"/>
              </a:rPr>
              <a:t> </a:t>
            </a:r>
            <a:r>
              <a:rPr lang="en-NZ" sz="1200" b="0" kern="1200" dirty="0">
                <a:solidFill>
                  <a:schemeClr val="tx1"/>
                </a:solidFill>
                <a:effectLst/>
                <a:latin typeface="+mn-lt"/>
                <a:ea typeface="+mn-ea"/>
                <a:cs typeface="+mn-cs"/>
              </a:rPr>
              <a:t>– the projecting carved ‘hand’ at the end of the </a:t>
            </a:r>
            <a:r>
              <a:rPr lang="en-NZ" sz="1200" b="0" kern="1200" dirty="0" err="1">
                <a:solidFill>
                  <a:schemeClr val="tx1"/>
                </a:solidFill>
                <a:effectLst/>
                <a:latin typeface="+mn-lt"/>
                <a:ea typeface="+mn-ea"/>
                <a:cs typeface="+mn-cs"/>
              </a:rPr>
              <a:t>maihi</a:t>
            </a:r>
            <a:r>
              <a:rPr lang="en-NZ" sz="1200" b="0" kern="1200" dirty="0">
                <a:solidFill>
                  <a:schemeClr val="tx1"/>
                </a:solidFill>
                <a:effectLst/>
                <a:latin typeface="+mn-lt"/>
                <a:ea typeface="+mn-ea"/>
                <a:cs typeface="+mn-cs"/>
              </a:rPr>
              <a:t>. Kaiako inquire into their practice to enact positive change. Through culturally responsive pedagogy and strong relationships, they are able to successfully support positive behaviour. </a:t>
            </a:r>
            <a:br>
              <a:rPr lang="en-NZ" sz="1200" b="0" kern="1200" dirty="0">
                <a:solidFill>
                  <a:schemeClr val="tx1"/>
                </a:solidFill>
                <a:effectLst/>
                <a:latin typeface="+mn-lt"/>
                <a:ea typeface="+mn-ea"/>
                <a:cs typeface="+mn-cs"/>
              </a:rPr>
            </a:br>
            <a:endParaRPr lang="en-NZ" dirty="0"/>
          </a:p>
          <a:p>
            <a:r>
              <a:rPr lang="en-NZ" sz="1200" b="1" i="1" kern="1200" dirty="0">
                <a:solidFill>
                  <a:schemeClr val="tx1"/>
                </a:solidFill>
                <a:effectLst/>
                <a:latin typeface="+mn-lt"/>
                <a:ea typeface="+mn-ea"/>
                <a:cs typeface="+mn-cs"/>
              </a:rPr>
              <a:t>4. Interactions with </a:t>
            </a:r>
            <a:r>
              <a:rPr lang="en-NZ" sz="1200" b="1" i="1" kern="1200" dirty="0" err="1">
                <a:solidFill>
                  <a:schemeClr val="tx1"/>
                </a:solidFill>
                <a:effectLst/>
                <a:latin typeface="+mn-lt"/>
                <a:ea typeface="+mn-ea"/>
                <a:cs typeface="+mn-cs"/>
              </a:rPr>
              <a:t>Māori</a:t>
            </a:r>
            <a:r>
              <a:rPr lang="en-NZ" sz="1200" b="1" i="1" kern="1200" dirty="0">
                <a:solidFill>
                  <a:schemeClr val="tx1"/>
                </a:solidFill>
                <a:effectLst/>
                <a:latin typeface="+mn-lt"/>
                <a:ea typeface="+mn-ea"/>
                <a:cs typeface="+mn-cs"/>
              </a:rPr>
              <a:t> learners are mana-enhancing. </a:t>
            </a:r>
            <a:endParaRPr lang="en-NZ" dirty="0"/>
          </a:p>
          <a:p>
            <a:r>
              <a:rPr lang="en-NZ" sz="1200" b="0" kern="1200" dirty="0">
                <a:solidFill>
                  <a:schemeClr val="tx1"/>
                </a:solidFill>
                <a:effectLst/>
                <a:latin typeface="+mn-lt"/>
                <a:ea typeface="+mn-ea"/>
                <a:cs typeface="+mn-cs"/>
              </a:rPr>
              <a:t>This principle is about </a:t>
            </a:r>
            <a:r>
              <a:rPr lang="en-NZ" sz="1200" b="0" i="1" kern="1200" dirty="0">
                <a:solidFill>
                  <a:schemeClr val="tx1"/>
                </a:solidFill>
                <a:effectLst/>
                <a:latin typeface="+mn-lt"/>
                <a:ea typeface="+mn-ea"/>
                <a:cs typeface="+mn-cs"/>
              </a:rPr>
              <a:t>How we interact</a:t>
            </a:r>
            <a:r>
              <a:rPr lang="en-NZ" sz="1200" b="0" kern="1200" dirty="0">
                <a:solidFill>
                  <a:schemeClr val="tx1"/>
                </a:solidFill>
                <a:effectLst/>
                <a:latin typeface="+mn-lt"/>
                <a:ea typeface="+mn-ea"/>
                <a:cs typeface="+mn-cs"/>
              </a:rPr>
              <a:t> and is represented by the right </a:t>
            </a:r>
            <a:r>
              <a:rPr lang="en-NZ" sz="1200" b="0" kern="1200" dirty="0" err="1">
                <a:solidFill>
                  <a:schemeClr val="tx1"/>
                </a:solidFill>
                <a:effectLst/>
                <a:latin typeface="+mn-lt"/>
                <a:ea typeface="+mn-ea"/>
                <a:cs typeface="+mn-cs"/>
              </a:rPr>
              <a:t>raparapa</a:t>
            </a:r>
            <a:r>
              <a:rPr lang="en-NZ" sz="1200" b="0" kern="1200" dirty="0">
                <a:solidFill>
                  <a:schemeClr val="tx1"/>
                </a:solidFill>
                <a:effectLst/>
                <a:latin typeface="+mn-lt"/>
                <a:ea typeface="+mn-ea"/>
                <a:cs typeface="+mn-cs"/>
              </a:rPr>
              <a:t>. Mana (prestige, dignity, status) is pivotal to positive relational and social development. All interactions can uplift and enhance the mana of </a:t>
            </a:r>
            <a:r>
              <a:rPr lang="en-NZ" sz="1200" b="0" kern="1200" dirty="0" err="1">
                <a:solidFill>
                  <a:schemeClr val="tx1"/>
                </a:solidFill>
                <a:effectLst/>
                <a:latin typeface="+mn-lt"/>
                <a:ea typeface="+mn-ea"/>
                <a:cs typeface="+mn-cs"/>
              </a:rPr>
              <a:t>ākonga</a:t>
            </a:r>
            <a:r>
              <a:rPr lang="en-NZ" sz="1200" b="0" kern="1200" dirty="0">
                <a:solidFill>
                  <a:schemeClr val="tx1"/>
                </a:solidFill>
                <a:effectLst/>
                <a:latin typeface="+mn-lt"/>
                <a:ea typeface="+mn-ea"/>
                <a:cs typeface="+mn-cs"/>
              </a:rPr>
              <a:t> </a:t>
            </a:r>
            <a:r>
              <a:rPr lang="en-NZ" sz="1200" b="0" kern="1200" dirty="0" err="1">
                <a:solidFill>
                  <a:schemeClr val="tx1"/>
                </a:solidFill>
                <a:effectLst/>
                <a:latin typeface="+mn-lt"/>
                <a:ea typeface="+mn-ea"/>
                <a:cs typeface="+mn-cs"/>
              </a:rPr>
              <a:t>Māori</a:t>
            </a:r>
            <a:r>
              <a:rPr lang="en-NZ" sz="1200" b="0" kern="1200" dirty="0">
                <a:solidFill>
                  <a:schemeClr val="tx1"/>
                </a:solidFill>
                <a:effectLst/>
                <a:latin typeface="+mn-lt"/>
                <a:ea typeface="+mn-ea"/>
                <a:cs typeface="+mn-cs"/>
              </a:rPr>
              <a:t> and their </a:t>
            </a:r>
            <a:r>
              <a:rPr lang="en-NZ" sz="1200" b="0" kern="1200" dirty="0" err="1">
                <a:solidFill>
                  <a:schemeClr val="tx1"/>
                </a:solidFill>
                <a:effectLst/>
                <a:latin typeface="+mn-lt"/>
                <a:ea typeface="+mn-ea"/>
                <a:cs typeface="+mn-cs"/>
              </a:rPr>
              <a:t>whānau</a:t>
            </a:r>
            <a:r>
              <a:rPr lang="en-NZ" sz="1200" b="0" kern="1200" dirty="0">
                <a:solidFill>
                  <a:schemeClr val="tx1"/>
                </a:solidFill>
                <a:effectLst/>
                <a:latin typeface="+mn-lt"/>
                <a:ea typeface="+mn-ea"/>
                <a:cs typeface="+mn-cs"/>
              </a:rPr>
              <a:t>. </a:t>
            </a:r>
            <a:br>
              <a:rPr lang="en-NZ" sz="1200" b="0" kern="1200" dirty="0">
                <a:solidFill>
                  <a:schemeClr val="tx1"/>
                </a:solidFill>
                <a:effectLst/>
                <a:latin typeface="+mn-lt"/>
                <a:ea typeface="+mn-ea"/>
                <a:cs typeface="+mn-cs"/>
              </a:rPr>
            </a:br>
            <a:endParaRPr lang="en-NZ" dirty="0"/>
          </a:p>
          <a:p>
            <a:r>
              <a:rPr lang="en-NZ" sz="1200" b="1" i="1" kern="1200" dirty="0">
                <a:solidFill>
                  <a:schemeClr val="tx1"/>
                </a:solidFill>
                <a:effectLst/>
                <a:latin typeface="+mn-lt"/>
                <a:ea typeface="+mn-ea"/>
                <a:cs typeface="+mn-cs"/>
              </a:rPr>
              <a:t>5. </a:t>
            </a:r>
            <a:r>
              <a:rPr lang="en-NZ" sz="1200" b="1" i="1" kern="1200" dirty="0" err="1">
                <a:solidFill>
                  <a:schemeClr val="tx1"/>
                </a:solidFill>
                <a:effectLst/>
                <a:latin typeface="+mn-lt"/>
                <a:ea typeface="+mn-ea"/>
                <a:cs typeface="+mn-cs"/>
              </a:rPr>
              <a:t>Te</a:t>
            </a:r>
            <a:r>
              <a:rPr lang="en-NZ" sz="1200" b="1" i="1" kern="1200" dirty="0">
                <a:solidFill>
                  <a:schemeClr val="tx1"/>
                </a:solidFill>
                <a:effectLst/>
                <a:latin typeface="+mn-lt"/>
                <a:ea typeface="+mn-ea"/>
                <a:cs typeface="+mn-cs"/>
              </a:rPr>
              <a:t> </a:t>
            </a:r>
            <a:r>
              <a:rPr lang="en-NZ" sz="1200" b="1" i="1" kern="1200" dirty="0" err="1">
                <a:solidFill>
                  <a:schemeClr val="tx1"/>
                </a:solidFill>
                <a:effectLst/>
                <a:latin typeface="+mn-lt"/>
                <a:ea typeface="+mn-ea"/>
                <a:cs typeface="+mn-cs"/>
              </a:rPr>
              <a:t>reo</a:t>
            </a:r>
            <a:r>
              <a:rPr lang="en-NZ" sz="1200" b="1" i="1" kern="1200" dirty="0">
                <a:solidFill>
                  <a:schemeClr val="tx1"/>
                </a:solidFill>
                <a:effectLst/>
                <a:latin typeface="+mn-lt"/>
                <a:ea typeface="+mn-ea"/>
                <a:cs typeface="+mn-cs"/>
              </a:rPr>
              <a:t> </a:t>
            </a:r>
            <a:r>
              <a:rPr lang="en-NZ" sz="1200" b="1" i="1" kern="1200" dirty="0" err="1">
                <a:solidFill>
                  <a:schemeClr val="tx1"/>
                </a:solidFill>
                <a:effectLst/>
                <a:latin typeface="+mn-lt"/>
                <a:ea typeface="+mn-ea"/>
                <a:cs typeface="+mn-cs"/>
              </a:rPr>
              <a:t>Māori</a:t>
            </a:r>
            <a:r>
              <a:rPr lang="en-NZ" sz="1200" b="1" i="1" kern="1200" dirty="0">
                <a:solidFill>
                  <a:schemeClr val="tx1"/>
                </a:solidFill>
                <a:effectLst/>
                <a:latin typeface="+mn-lt"/>
                <a:ea typeface="+mn-ea"/>
                <a:cs typeface="+mn-cs"/>
              </a:rPr>
              <a:t> is crucial to enabling </a:t>
            </a:r>
            <a:r>
              <a:rPr lang="en-NZ" sz="1200" b="1" i="1" kern="1200" dirty="0" err="1">
                <a:solidFill>
                  <a:schemeClr val="tx1"/>
                </a:solidFill>
                <a:effectLst/>
                <a:latin typeface="+mn-lt"/>
                <a:ea typeface="+mn-ea"/>
                <a:cs typeface="+mn-cs"/>
              </a:rPr>
              <a:t>Māori</a:t>
            </a:r>
            <a:r>
              <a:rPr lang="en-NZ" sz="1200" b="1" i="1" kern="1200" dirty="0">
                <a:solidFill>
                  <a:schemeClr val="tx1"/>
                </a:solidFill>
                <a:effectLst/>
                <a:latin typeface="+mn-lt"/>
                <a:ea typeface="+mn-ea"/>
                <a:cs typeface="+mn-cs"/>
              </a:rPr>
              <a:t> potential. </a:t>
            </a:r>
            <a:endParaRPr lang="en-NZ" dirty="0"/>
          </a:p>
          <a:p>
            <a:r>
              <a:rPr lang="en-NZ" sz="1200" b="0" kern="1200" dirty="0">
                <a:solidFill>
                  <a:schemeClr val="tx1"/>
                </a:solidFill>
                <a:effectLst/>
                <a:latin typeface="+mn-lt"/>
                <a:ea typeface="+mn-ea"/>
                <a:cs typeface="+mn-cs"/>
              </a:rPr>
              <a:t>This principle is about </a:t>
            </a:r>
            <a:r>
              <a:rPr lang="en-NZ" sz="1200" b="0" i="1" kern="1200" dirty="0">
                <a:solidFill>
                  <a:schemeClr val="tx1"/>
                </a:solidFill>
                <a:effectLst/>
                <a:latin typeface="+mn-lt"/>
                <a:ea typeface="+mn-ea"/>
                <a:cs typeface="+mn-cs"/>
              </a:rPr>
              <a:t>What we value</a:t>
            </a:r>
            <a:r>
              <a:rPr lang="en-NZ" sz="1200" b="0" kern="1200" dirty="0">
                <a:solidFill>
                  <a:schemeClr val="tx1"/>
                </a:solidFill>
                <a:effectLst/>
                <a:latin typeface="+mn-lt"/>
                <a:ea typeface="+mn-ea"/>
                <a:cs typeface="+mn-cs"/>
              </a:rPr>
              <a:t> and is represented by the left </a:t>
            </a:r>
            <a:r>
              <a:rPr lang="en-NZ" sz="1200" b="0" kern="1200" dirty="0" err="1">
                <a:solidFill>
                  <a:schemeClr val="tx1"/>
                </a:solidFill>
                <a:effectLst/>
                <a:latin typeface="+mn-lt"/>
                <a:ea typeface="+mn-ea"/>
                <a:cs typeface="+mn-cs"/>
              </a:rPr>
              <a:t>amo</a:t>
            </a:r>
            <a:r>
              <a:rPr lang="en-NZ" sz="1200" b="1" kern="1200" dirty="0">
                <a:solidFill>
                  <a:schemeClr val="tx1"/>
                </a:solidFill>
                <a:effectLst/>
                <a:latin typeface="+mn-lt"/>
                <a:ea typeface="+mn-ea"/>
                <a:cs typeface="+mn-cs"/>
              </a:rPr>
              <a:t> </a:t>
            </a:r>
            <a:r>
              <a:rPr lang="en-NZ" sz="1200" b="0" kern="1200" dirty="0">
                <a:solidFill>
                  <a:schemeClr val="tx1"/>
                </a:solidFill>
                <a:effectLst/>
                <a:latin typeface="+mn-lt"/>
                <a:ea typeface="+mn-ea"/>
                <a:cs typeface="+mn-cs"/>
              </a:rPr>
              <a:t>– the upright support at the lower end of the </a:t>
            </a:r>
            <a:r>
              <a:rPr lang="en-NZ" sz="1200" b="0" kern="1200" dirty="0" err="1">
                <a:solidFill>
                  <a:schemeClr val="tx1"/>
                </a:solidFill>
                <a:effectLst/>
                <a:latin typeface="+mn-lt"/>
                <a:ea typeface="+mn-ea"/>
                <a:cs typeface="+mn-cs"/>
              </a:rPr>
              <a:t>maihi</a:t>
            </a:r>
            <a:r>
              <a:rPr lang="en-NZ" sz="1200" b="0" kern="1200" dirty="0">
                <a:solidFill>
                  <a:schemeClr val="tx1"/>
                </a:solidFill>
                <a:effectLst/>
                <a:latin typeface="+mn-lt"/>
                <a:ea typeface="+mn-ea"/>
                <a:cs typeface="+mn-cs"/>
              </a:rPr>
              <a:t>. </a:t>
            </a:r>
            <a:r>
              <a:rPr lang="en-NZ" sz="1200" b="0" kern="1200" dirty="0" err="1">
                <a:solidFill>
                  <a:schemeClr val="tx1"/>
                </a:solidFill>
                <a:effectLst/>
                <a:latin typeface="+mn-lt"/>
                <a:ea typeface="+mn-ea"/>
                <a:cs typeface="+mn-cs"/>
              </a:rPr>
              <a:t>Ākonga</a:t>
            </a:r>
            <a:r>
              <a:rPr lang="en-NZ" sz="1200" b="0" kern="1200" dirty="0">
                <a:solidFill>
                  <a:schemeClr val="tx1"/>
                </a:solidFill>
                <a:effectLst/>
                <a:latin typeface="+mn-lt"/>
                <a:ea typeface="+mn-ea"/>
                <a:cs typeface="+mn-cs"/>
              </a:rPr>
              <a:t> </a:t>
            </a:r>
            <a:r>
              <a:rPr lang="en-NZ" sz="1200" b="0" kern="1200" dirty="0" err="1">
                <a:solidFill>
                  <a:schemeClr val="tx1"/>
                </a:solidFill>
                <a:effectLst/>
                <a:latin typeface="+mn-lt"/>
                <a:ea typeface="+mn-ea"/>
                <a:cs typeface="+mn-cs"/>
              </a:rPr>
              <a:t>Māori</a:t>
            </a:r>
            <a:r>
              <a:rPr lang="en-NZ" sz="1200" b="0" kern="1200" dirty="0">
                <a:solidFill>
                  <a:schemeClr val="tx1"/>
                </a:solidFill>
                <a:effectLst/>
                <a:latin typeface="+mn-lt"/>
                <a:ea typeface="+mn-ea"/>
                <a:cs typeface="+mn-cs"/>
              </a:rPr>
              <a:t> identity, culturally responsive pedagogy, and cultural revival are significantly enhanced through </a:t>
            </a:r>
            <a:r>
              <a:rPr lang="en-NZ" sz="1200" b="0" kern="1200" dirty="0" err="1">
                <a:solidFill>
                  <a:schemeClr val="tx1"/>
                </a:solidFill>
                <a:effectLst/>
                <a:latin typeface="+mn-lt"/>
                <a:ea typeface="+mn-ea"/>
                <a:cs typeface="+mn-cs"/>
              </a:rPr>
              <a:t>te</a:t>
            </a:r>
            <a:r>
              <a:rPr lang="en-NZ" sz="1200" b="0" kern="1200" dirty="0">
                <a:solidFill>
                  <a:schemeClr val="tx1"/>
                </a:solidFill>
                <a:effectLst/>
                <a:latin typeface="+mn-lt"/>
                <a:ea typeface="+mn-ea"/>
                <a:cs typeface="+mn-cs"/>
              </a:rPr>
              <a:t> </a:t>
            </a:r>
            <a:r>
              <a:rPr lang="en-NZ" sz="1200" b="0" kern="1200" dirty="0" err="1">
                <a:solidFill>
                  <a:schemeClr val="tx1"/>
                </a:solidFill>
                <a:effectLst/>
                <a:latin typeface="+mn-lt"/>
                <a:ea typeface="+mn-ea"/>
                <a:cs typeface="+mn-cs"/>
              </a:rPr>
              <a:t>reo</a:t>
            </a:r>
            <a:r>
              <a:rPr lang="en-NZ" sz="1200" b="0" kern="1200" dirty="0">
                <a:solidFill>
                  <a:schemeClr val="tx1"/>
                </a:solidFill>
                <a:effectLst/>
                <a:latin typeface="+mn-lt"/>
                <a:ea typeface="+mn-ea"/>
                <a:cs typeface="+mn-cs"/>
              </a:rPr>
              <a:t> </a:t>
            </a:r>
            <a:r>
              <a:rPr lang="en-NZ" sz="1200" b="0" kern="1200" dirty="0" err="1">
                <a:solidFill>
                  <a:schemeClr val="tx1"/>
                </a:solidFill>
                <a:effectLst/>
                <a:latin typeface="+mn-lt"/>
                <a:ea typeface="+mn-ea"/>
                <a:cs typeface="+mn-cs"/>
              </a:rPr>
              <a:t>Māori</a:t>
            </a:r>
            <a:r>
              <a:rPr lang="en-NZ" sz="1200" b="0" kern="1200" dirty="0">
                <a:solidFill>
                  <a:schemeClr val="tx1"/>
                </a:solidFill>
                <a:effectLst/>
                <a:latin typeface="+mn-lt"/>
                <a:ea typeface="+mn-ea"/>
                <a:cs typeface="+mn-cs"/>
              </a:rPr>
              <a:t>. School leaders can proactively ensure that a comprehensive </a:t>
            </a:r>
            <a:r>
              <a:rPr lang="en-NZ" sz="1200" b="0" kern="1200" dirty="0" err="1">
                <a:solidFill>
                  <a:schemeClr val="tx1"/>
                </a:solidFill>
                <a:effectLst/>
                <a:latin typeface="+mn-lt"/>
                <a:ea typeface="+mn-ea"/>
                <a:cs typeface="+mn-cs"/>
              </a:rPr>
              <a:t>te</a:t>
            </a:r>
            <a:r>
              <a:rPr lang="en-NZ" sz="1200" b="0" kern="1200" dirty="0">
                <a:solidFill>
                  <a:schemeClr val="tx1"/>
                </a:solidFill>
                <a:effectLst/>
                <a:latin typeface="+mn-lt"/>
                <a:ea typeface="+mn-ea"/>
                <a:cs typeface="+mn-cs"/>
              </a:rPr>
              <a:t> </a:t>
            </a:r>
            <a:r>
              <a:rPr lang="en-NZ" sz="1200" b="0" kern="1200" dirty="0" err="1">
                <a:solidFill>
                  <a:schemeClr val="tx1"/>
                </a:solidFill>
                <a:effectLst/>
                <a:latin typeface="+mn-lt"/>
                <a:ea typeface="+mn-ea"/>
                <a:cs typeface="+mn-cs"/>
              </a:rPr>
              <a:t>reo</a:t>
            </a:r>
            <a:r>
              <a:rPr lang="en-NZ" sz="1200" b="0" kern="1200" dirty="0">
                <a:solidFill>
                  <a:schemeClr val="tx1"/>
                </a:solidFill>
                <a:effectLst/>
                <a:latin typeface="+mn-lt"/>
                <a:ea typeface="+mn-ea"/>
                <a:cs typeface="+mn-cs"/>
              </a:rPr>
              <a:t> </a:t>
            </a:r>
            <a:r>
              <a:rPr lang="en-NZ" sz="1200" b="0" kern="1200" dirty="0" err="1">
                <a:solidFill>
                  <a:schemeClr val="tx1"/>
                </a:solidFill>
                <a:effectLst/>
                <a:latin typeface="+mn-lt"/>
                <a:ea typeface="+mn-ea"/>
                <a:cs typeface="+mn-cs"/>
              </a:rPr>
              <a:t>Māori</a:t>
            </a:r>
            <a:r>
              <a:rPr lang="en-NZ" sz="1200" b="0" kern="1200" dirty="0">
                <a:solidFill>
                  <a:schemeClr val="tx1"/>
                </a:solidFill>
                <a:effectLst/>
                <a:latin typeface="+mn-lt"/>
                <a:ea typeface="+mn-ea"/>
                <a:cs typeface="+mn-cs"/>
              </a:rPr>
              <a:t> programme is implemented with passion and integrity in the school. </a:t>
            </a:r>
            <a:br>
              <a:rPr lang="en-NZ" sz="1200" b="0" kern="1200" dirty="0">
                <a:solidFill>
                  <a:schemeClr val="tx1"/>
                </a:solidFill>
                <a:effectLst/>
                <a:latin typeface="+mn-lt"/>
                <a:ea typeface="+mn-ea"/>
                <a:cs typeface="+mn-cs"/>
              </a:rPr>
            </a:br>
            <a:endParaRPr lang="en-NZ" dirty="0"/>
          </a:p>
          <a:p>
            <a:r>
              <a:rPr lang="en-NZ" sz="1200" b="1" i="1" kern="1200" dirty="0">
                <a:solidFill>
                  <a:schemeClr val="tx1"/>
                </a:solidFill>
                <a:effectLst/>
                <a:latin typeface="+mn-lt"/>
                <a:ea typeface="+mn-ea"/>
                <a:cs typeface="+mn-cs"/>
              </a:rPr>
              <a:t>6. Culturally responsive protocols and rituals are enacted and embedded. </a:t>
            </a:r>
            <a:endParaRPr lang="en-NZ" dirty="0"/>
          </a:p>
          <a:p>
            <a:r>
              <a:rPr lang="en-NZ" sz="1200" b="0" kern="1200" dirty="0">
                <a:solidFill>
                  <a:schemeClr val="tx1"/>
                </a:solidFill>
                <a:effectLst/>
                <a:latin typeface="+mn-lt"/>
                <a:ea typeface="+mn-ea"/>
                <a:cs typeface="+mn-cs"/>
              </a:rPr>
              <a:t>This principle is about </a:t>
            </a:r>
            <a:r>
              <a:rPr lang="en-NZ" sz="1200" b="0" i="1" kern="1200" dirty="0">
                <a:solidFill>
                  <a:schemeClr val="tx1"/>
                </a:solidFill>
                <a:effectLst/>
                <a:latin typeface="+mn-lt"/>
                <a:ea typeface="+mn-ea"/>
                <a:cs typeface="+mn-cs"/>
              </a:rPr>
              <a:t>The protocols we set</a:t>
            </a:r>
            <a:r>
              <a:rPr lang="en-NZ" sz="1200" b="0" kern="1200" dirty="0">
                <a:solidFill>
                  <a:schemeClr val="tx1"/>
                </a:solidFill>
                <a:effectLst/>
                <a:latin typeface="+mn-lt"/>
                <a:ea typeface="+mn-ea"/>
                <a:cs typeface="+mn-cs"/>
              </a:rPr>
              <a:t> and is represented by the right </a:t>
            </a:r>
            <a:r>
              <a:rPr lang="en-NZ" sz="1200" b="0" kern="1200" dirty="0" err="1">
                <a:solidFill>
                  <a:schemeClr val="tx1"/>
                </a:solidFill>
                <a:effectLst/>
                <a:latin typeface="+mn-lt"/>
                <a:ea typeface="+mn-ea"/>
                <a:cs typeface="+mn-cs"/>
              </a:rPr>
              <a:t>amo</a:t>
            </a:r>
            <a:r>
              <a:rPr lang="en-NZ" sz="1200" b="0" kern="1200" dirty="0">
                <a:solidFill>
                  <a:schemeClr val="tx1"/>
                </a:solidFill>
                <a:effectLst/>
                <a:latin typeface="+mn-lt"/>
                <a:ea typeface="+mn-ea"/>
                <a:cs typeface="+mn-cs"/>
              </a:rPr>
              <a:t>. Successful learning for </a:t>
            </a:r>
            <a:r>
              <a:rPr lang="en-NZ" sz="1200" b="0" kern="1200" dirty="0" err="1">
                <a:solidFill>
                  <a:schemeClr val="tx1"/>
                </a:solidFill>
                <a:effectLst/>
                <a:latin typeface="+mn-lt"/>
                <a:ea typeface="+mn-ea"/>
                <a:cs typeface="+mn-cs"/>
              </a:rPr>
              <a:t>Māori</a:t>
            </a:r>
            <a:r>
              <a:rPr lang="en-NZ" sz="1200" b="0" kern="1200" dirty="0">
                <a:solidFill>
                  <a:schemeClr val="tx1"/>
                </a:solidFill>
                <a:effectLst/>
                <a:latin typeface="+mn-lt"/>
                <a:ea typeface="+mn-ea"/>
                <a:cs typeface="+mn-cs"/>
              </a:rPr>
              <a:t> learners is more likely when tikanga </a:t>
            </a:r>
            <a:r>
              <a:rPr lang="en-NZ" sz="1200" b="0" kern="1200" dirty="0" err="1">
                <a:solidFill>
                  <a:schemeClr val="tx1"/>
                </a:solidFill>
                <a:effectLst/>
                <a:latin typeface="+mn-lt"/>
                <a:ea typeface="+mn-ea"/>
                <a:cs typeface="+mn-cs"/>
              </a:rPr>
              <a:t>Māori</a:t>
            </a:r>
            <a:r>
              <a:rPr lang="en-NZ" sz="1200" b="0" kern="1200" dirty="0">
                <a:solidFill>
                  <a:schemeClr val="tx1"/>
                </a:solidFill>
                <a:effectLst/>
                <a:latin typeface="+mn-lt"/>
                <a:ea typeface="+mn-ea"/>
                <a:cs typeface="+mn-cs"/>
              </a:rPr>
              <a:t> (culturally responsive protocols and rituals) is embedded and normalised within school-wide and classroom practices. Practice that reflects tikanga enables </a:t>
            </a:r>
            <a:r>
              <a:rPr lang="en-NZ" sz="1200" b="0" kern="1200" dirty="0" err="1">
                <a:solidFill>
                  <a:schemeClr val="tx1"/>
                </a:solidFill>
                <a:effectLst/>
                <a:latin typeface="+mn-lt"/>
                <a:ea typeface="+mn-ea"/>
                <a:cs typeface="+mn-cs"/>
              </a:rPr>
              <a:t>Māori</a:t>
            </a:r>
            <a:r>
              <a:rPr lang="en-NZ" sz="1200" b="0" kern="1200" dirty="0">
                <a:solidFill>
                  <a:schemeClr val="tx1"/>
                </a:solidFill>
                <a:effectLst/>
                <a:latin typeface="+mn-lt"/>
                <a:ea typeface="+mn-ea"/>
                <a:cs typeface="+mn-cs"/>
              </a:rPr>
              <a:t> learners to feel more at one with and included in the school ecology. </a:t>
            </a:r>
            <a:endParaRPr lang="en-NZ" dirty="0"/>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10</a:t>
            </a:fld>
            <a:endParaRPr lang="en-NZ"/>
          </a:p>
        </p:txBody>
      </p:sp>
    </p:spTree>
    <p:extLst>
      <p:ext uri="{BB962C8B-B14F-4D97-AF65-F5344CB8AC3E}">
        <p14:creationId xmlns:p14="http://schemas.microsoft.com/office/powerpoint/2010/main" val="53610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Briefly work through the points above (from page 10 of the </a:t>
            </a:r>
            <a:r>
              <a:rPr lang="en-US" sz="1200" baseline="0" dirty="0" err="1"/>
              <a:t>kete</a:t>
            </a:r>
            <a:r>
              <a:rPr lang="en-US" sz="1200" baseline="0" dirty="0"/>
              <a:t>), then </a:t>
            </a:r>
            <a:r>
              <a:rPr lang="en-US" sz="1200" b="0" baseline="0" dirty="0"/>
              <a:t>move</a:t>
            </a:r>
            <a:r>
              <a:rPr lang="en-US" sz="1200" baseline="0" dirty="0"/>
              <a:t> onto the activity in the next slide.</a:t>
            </a:r>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11</a:t>
            </a:fld>
            <a:endParaRPr lang="en-NZ"/>
          </a:p>
        </p:txBody>
      </p:sp>
    </p:spTree>
    <p:extLst>
      <p:ext uri="{BB962C8B-B14F-4D97-AF65-F5344CB8AC3E}">
        <p14:creationId xmlns:p14="http://schemas.microsoft.com/office/powerpoint/2010/main" val="1591426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Introduce this table, which came out of a 2012 research project by Angus Macfarlane and others. Explain that </a:t>
            </a:r>
            <a:r>
              <a:rPr lang="en-US" sz="1200" baseline="0" dirty="0" err="1"/>
              <a:t>Huakina</a:t>
            </a:r>
            <a:r>
              <a:rPr lang="en-US" sz="1200" baseline="0" dirty="0"/>
              <a:t> Mai adopts the strengths-based lens on the right.</a:t>
            </a:r>
            <a:br>
              <a:rPr lang="en-US" sz="1200" baseline="0" dirty="0"/>
            </a:br>
            <a:endParaRPr lang="en-US" sz="1200" baseline="0" dirty="0"/>
          </a:p>
          <a:p>
            <a:r>
              <a:rPr lang="en-US" sz="1200" baseline="0" dirty="0"/>
              <a:t>Ask participants to read the table and do the activity with a </a:t>
            </a:r>
            <a:r>
              <a:rPr lang="en-US" sz="1200" baseline="0" dirty="0" err="1"/>
              <a:t>neighbour</a:t>
            </a:r>
            <a:r>
              <a:rPr lang="en-US" sz="1200" baseline="0" dirty="0"/>
              <a:t>. </a:t>
            </a:r>
            <a:r>
              <a:rPr lang="en-US" sz="1200" b="0" baseline="0" dirty="0"/>
              <a:t>Allow 5–10 minutes.</a:t>
            </a:r>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12</a:t>
            </a:fld>
            <a:endParaRPr lang="en-NZ"/>
          </a:p>
        </p:txBody>
      </p:sp>
    </p:spTree>
    <p:extLst>
      <p:ext uri="{BB962C8B-B14F-4D97-AF65-F5344CB8AC3E}">
        <p14:creationId xmlns:p14="http://schemas.microsoft.com/office/powerpoint/2010/main" val="277143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over these key roles in </a:t>
            </a:r>
            <a:r>
              <a:rPr lang="en-US" dirty="0" err="1"/>
              <a:t>Huakina</a:t>
            </a:r>
            <a:r>
              <a:rPr lang="en-US" dirty="0"/>
              <a:t> Mai, drawing on page 16 of the </a:t>
            </a:r>
            <a:r>
              <a:rPr lang="en-US" dirty="0" err="1"/>
              <a:t>kete</a:t>
            </a:r>
            <a:r>
              <a:rPr lang="en-US" dirty="0"/>
              <a:t> as required.</a:t>
            </a:r>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13</a:t>
            </a:fld>
            <a:endParaRPr lang="en-NZ"/>
          </a:p>
        </p:txBody>
      </p:sp>
    </p:spTree>
    <p:extLst>
      <p:ext uri="{BB962C8B-B14F-4D97-AF65-F5344CB8AC3E}">
        <p14:creationId xmlns:p14="http://schemas.microsoft.com/office/powerpoint/2010/main" val="314923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over the role of the </a:t>
            </a:r>
            <a:r>
              <a:rPr lang="en-US" dirty="0" err="1"/>
              <a:t>Huakina</a:t>
            </a:r>
            <a:r>
              <a:rPr lang="en-US" dirty="0"/>
              <a:t> Mai Team, drawing on pages 16–17 of the </a:t>
            </a:r>
            <a:r>
              <a:rPr lang="en-US" dirty="0" err="1"/>
              <a:t>kete</a:t>
            </a:r>
            <a:r>
              <a:rPr lang="en-US" dirty="0"/>
              <a:t> as required.</a:t>
            </a:r>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14</a:t>
            </a:fld>
            <a:endParaRPr lang="en-NZ"/>
          </a:p>
        </p:txBody>
      </p:sp>
    </p:spTree>
    <p:extLst>
      <p:ext uri="{BB962C8B-B14F-4D97-AF65-F5344CB8AC3E}">
        <p14:creationId xmlns:p14="http://schemas.microsoft.com/office/powerpoint/2010/main" val="616002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this diagram shows Angus Macfarlane’s ‘four winds’ </a:t>
            </a:r>
            <a:r>
              <a:rPr lang="en-US" b="0" dirty="0"/>
              <a:t>(‘Nga </a:t>
            </a:r>
            <a:r>
              <a:rPr lang="en-US" b="0" dirty="0" err="1"/>
              <a:t>hau</a:t>
            </a:r>
            <a:r>
              <a:rPr lang="en-US" b="0" dirty="0"/>
              <a:t> e </a:t>
            </a:r>
            <a:r>
              <a:rPr lang="en-US" b="0" dirty="0" err="1"/>
              <a:t>whā</a:t>
            </a:r>
            <a:r>
              <a:rPr lang="en-US" b="0" dirty="0"/>
              <a:t>’) </a:t>
            </a:r>
            <a:r>
              <a:rPr lang="en-US" dirty="0"/>
              <a:t>model, which is the framework adopted for </a:t>
            </a:r>
            <a:r>
              <a:rPr lang="en-US" dirty="0" err="1"/>
              <a:t>Huakina</a:t>
            </a:r>
            <a:r>
              <a:rPr lang="en-US" dirty="0"/>
              <a:t> Mai.  </a:t>
            </a:r>
            <a:br>
              <a:rPr lang="en-US" dirty="0"/>
            </a:br>
            <a:br>
              <a:rPr lang="en-US" dirty="0"/>
            </a:br>
            <a:r>
              <a:rPr lang="en-US" dirty="0"/>
              <a:t>Briefly go through the four </a:t>
            </a:r>
            <a:r>
              <a:rPr lang="en-NZ" sz="1200" b="0" kern="1200" dirty="0">
                <a:solidFill>
                  <a:schemeClr val="tx1"/>
                </a:solidFill>
                <a:effectLst/>
                <a:latin typeface="+mn-lt"/>
                <a:ea typeface="+mn-ea"/>
                <a:cs typeface="+mn-cs"/>
              </a:rPr>
              <a:t>core values of </a:t>
            </a:r>
            <a:r>
              <a:rPr lang="en-NZ" sz="1200" b="0" kern="1200" dirty="0" err="1">
                <a:solidFill>
                  <a:schemeClr val="tx1"/>
                </a:solidFill>
                <a:effectLst/>
                <a:latin typeface="+mn-lt"/>
                <a:ea typeface="+mn-ea"/>
                <a:cs typeface="+mn-cs"/>
              </a:rPr>
              <a:t>te</a:t>
            </a:r>
            <a:r>
              <a:rPr lang="en-NZ" sz="1200" b="0" kern="1200" dirty="0">
                <a:solidFill>
                  <a:schemeClr val="tx1"/>
                </a:solidFill>
                <a:effectLst/>
                <a:latin typeface="+mn-lt"/>
                <a:ea typeface="+mn-ea"/>
                <a:cs typeface="+mn-cs"/>
              </a:rPr>
              <a:t> </a:t>
            </a:r>
            <a:r>
              <a:rPr lang="en-NZ" sz="1200" b="0" kern="1200" dirty="0" err="1">
                <a:solidFill>
                  <a:schemeClr val="tx1"/>
                </a:solidFill>
                <a:effectLst/>
                <a:latin typeface="+mn-lt"/>
                <a:ea typeface="+mn-ea"/>
                <a:cs typeface="+mn-cs"/>
              </a:rPr>
              <a:t>ao</a:t>
            </a:r>
            <a:r>
              <a:rPr lang="en-NZ" sz="1200" b="0" kern="1200" dirty="0">
                <a:solidFill>
                  <a:schemeClr val="tx1"/>
                </a:solidFill>
                <a:effectLst/>
                <a:latin typeface="+mn-lt"/>
                <a:ea typeface="+mn-ea"/>
                <a:cs typeface="+mn-cs"/>
              </a:rPr>
              <a:t> </a:t>
            </a:r>
            <a:r>
              <a:rPr lang="en-NZ" sz="1200" b="0" kern="1200" dirty="0" err="1">
                <a:solidFill>
                  <a:schemeClr val="tx1"/>
                </a:solidFill>
                <a:effectLst/>
                <a:latin typeface="+mn-lt"/>
                <a:ea typeface="+mn-ea"/>
                <a:cs typeface="+mn-cs"/>
              </a:rPr>
              <a:t>Māori</a:t>
            </a:r>
            <a:r>
              <a:rPr lang="en-NZ" sz="1200" b="0" kern="1200" dirty="0">
                <a:solidFill>
                  <a:schemeClr val="tx1"/>
                </a:solidFill>
                <a:effectLst/>
                <a:latin typeface="+mn-lt"/>
                <a:ea typeface="+mn-ea"/>
                <a:cs typeface="+mn-cs"/>
              </a:rPr>
              <a:t> around the outside, drawing on pages 12–14 of the </a:t>
            </a:r>
            <a:r>
              <a:rPr lang="en-NZ" sz="1200" b="0" kern="1200" dirty="0" err="1">
                <a:solidFill>
                  <a:schemeClr val="tx1"/>
                </a:solidFill>
                <a:effectLst/>
                <a:latin typeface="+mn-lt"/>
                <a:ea typeface="+mn-ea"/>
                <a:cs typeface="+mn-cs"/>
              </a:rPr>
              <a:t>kete</a:t>
            </a:r>
            <a:r>
              <a:rPr lang="en-NZ" sz="1200" b="0" kern="1200" dirty="0">
                <a:solidFill>
                  <a:schemeClr val="tx1"/>
                </a:solidFill>
                <a:effectLst/>
                <a:latin typeface="+mn-lt"/>
                <a:ea typeface="+mn-ea"/>
                <a:cs typeface="+mn-cs"/>
              </a:rPr>
              <a:t> as required. Explain that when these are in operation in a school, it creates a powerful ‘pulse’ in a classroom, called </a:t>
            </a:r>
            <a:r>
              <a:rPr lang="en-NZ" sz="1200" b="0" kern="1200" dirty="0" err="1">
                <a:solidFill>
                  <a:schemeClr val="tx1"/>
                </a:solidFill>
                <a:effectLst/>
                <a:latin typeface="+mn-lt"/>
                <a:ea typeface="+mn-ea"/>
                <a:cs typeface="+mn-cs"/>
              </a:rPr>
              <a:t>pūmanawatanga</a:t>
            </a:r>
            <a:r>
              <a:rPr lang="en-NZ" sz="1200" b="0" kern="1200" dirty="0">
                <a:solidFill>
                  <a:schemeClr val="tx1"/>
                </a:solidFill>
                <a:effectLst/>
                <a:latin typeface="+mn-lt"/>
                <a:ea typeface="+mn-ea"/>
                <a:cs typeface="+mn-cs"/>
              </a:rPr>
              <a:t>, in which children feel a sense of belonging.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tx1"/>
                </a:solidFill>
                <a:effectLst/>
                <a:latin typeface="+mn-lt"/>
                <a:ea typeface="+mn-ea"/>
                <a:cs typeface="+mn-cs"/>
              </a:rPr>
              <a:t>Then move onto the activity in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81C79A-154A-4D4A-B65B-FB44557ADAB5}" type="slidenum">
              <a:rPr lang="en-NZ" smtClean="0"/>
              <a:t>15</a:t>
            </a:fld>
            <a:endParaRPr lang="en-NZ"/>
          </a:p>
        </p:txBody>
      </p:sp>
    </p:spTree>
    <p:extLst>
      <p:ext uri="{BB962C8B-B14F-4D97-AF65-F5344CB8AC3E}">
        <p14:creationId xmlns:p14="http://schemas.microsoft.com/office/powerpoint/2010/main" val="1332372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noProof="0" dirty="0"/>
              <a:t>Explain</a:t>
            </a:r>
            <a:r>
              <a:rPr lang="en-NZ" baseline="0" noProof="0" dirty="0"/>
              <a:t> that we’ll now</a:t>
            </a:r>
            <a:r>
              <a:rPr lang="en-NZ" noProof="0" dirty="0"/>
              <a:t> look at one</a:t>
            </a:r>
            <a:r>
              <a:rPr lang="en-NZ" baseline="0" noProof="0" dirty="0"/>
              <a:t> of the seven </a:t>
            </a:r>
            <a:r>
              <a:rPr lang="en-NZ" b="0" baseline="0" noProof="0" dirty="0"/>
              <a:t>short</a:t>
            </a:r>
            <a:r>
              <a:rPr lang="en-NZ" baseline="0" noProof="0" dirty="0"/>
              <a:t> videos on </a:t>
            </a:r>
            <a:r>
              <a:rPr lang="en-NZ" baseline="0" noProof="0" dirty="0" err="1"/>
              <a:t>Huakina</a:t>
            </a:r>
            <a:r>
              <a:rPr lang="en-NZ" baseline="0" noProof="0" dirty="0"/>
              <a:t> </a:t>
            </a:r>
            <a:r>
              <a:rPr lang="en-NZ" b="0" baseline="0" noProof="0" dirty="0"/>
              <a:t>Mai. This one </a:t>
            </a:r>
            <a:r>
              <a:rPr lang="en-NZ" baseline="0" noProof="0" dirty="0"/>
              <a:t>covers one of the ‘four winds’ of </a:t>
            </a:r>
            <a:r>
              <a:rPr lang="en-NZ" baseline="0" noProof="0" dirty="0" err="1"/>
              <a:t>Ngā</a:t>
            </a:r>
            <a:r>
              <a:rPr lang="en-NZ" baseline="0" noProof="0" dirty="0"/>
              <a:t> </a:t>
            </a:r>
            <a:r>
              <a:rPr lang="en-NZ" baseline="0" noProof="0" dirty="0" err="1"/>
              <a:t>Hau</a:t>
            </a:r>
            <a:r>
              <a:rPr lang="en-NZ" baseline="0" noProof="0" dirty="0"/>
              <a:t> e </a:t>
            </a:r>
            <a:r>
              <a:rPr lang="en-NZ" baseline="0" noProof="0" dirty="0" err="1"/>
              <a:t>Whā</a:t>
            </a:r>
            <a:r>
              <a:rPr lang="en-NZ" baseline="0" noProof="0" dirty="0"/>
              <a:t> – </a:t>
            </a:r>
            <a:r>
              <a:rPr lang="en-US" dirty="0"/>
              <a:t>Kotahitanga.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After watching the video, allow participants a few minutes to discuss their responses to it </a:t>
            </a:r>
            <a:r>
              <a:rPr lang="mr-IN" baseline="0" dirty="0"/>
              <a:t>–</a:t>
            </a:r>
            <a:r>
              <a:rPr lang="en-US" baseline="0" dirty="0"/>
              <a:t> what they </a:t>
            </a:r>
            <a:r>
              <a:rPr lang="en-US" b="0" baseline="0" dirty="0"/>
              <a:t>learned</a:t>
            </a:r>
            <a:r>
              <a:rPr lang="en-US" baseline="0" dirty="0"/>
              <a:t> from it, what was new or familiar to them, and any points that particularly struck them. (If </a:t>
            </a:r>
            <a:r>
              <a:rPr lang="en-US" b="0" i="0" baseline="0" dirty="0"/>
              <a:t>you are working with a </a:t>
            </a:r>
            <a:r>
              <a:rPr lang="en-US" baseline="0" dirty="0"/>
              <a:t>small group, do this as a whole. If a large group (more than about </a:t>
            </a:r>
            <a:r>
              <a:rPr lang="en-US" b="0" baseline="0" dirty="0"/>
              <a:t>six</a:t>
            </a:r>
            <a:r>
              <a:rPr lang="en-US" baseline="0" dirty="0"/>
              <a:t>), split into </a:t>
            </a:r>
            <a:r>
              <a:rPr lang="en-US" b="0" baseline="0" dirty="0"/>
              <a:t>smaller groups.)</a:t>
            </a:r>
            <a:endParaRPr lang="en-US" b="0" dirty="0"/>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16</a:t>
            </a:fld>
            <a:endParaRPr lang="en-NZ"/>
          </a:p>
        </p:txBody>
      </p:sp>
    </p:spTree>
    <p:extLst>
      <p:ext uri="{BB962C8B-B14F-4D97-AF65-F5344CB8AC3E}">
        <p14:creationId xmlns:p14="http://schemas.microsoft.com/office/powerpoint/2010/main" val="716880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 the two levels of inquiry through which </a:t>
            </a:r>
            <a:r>
              <a:rPr lang="en-US" dirty="0" err="1"/>
              <a:t>Huakina</a:t>
            </a:r>
            <a:r>
              <a:rPr lang="en-US" dirty="0"/>
              <a:t> Mai is actioned in a school.</a:t>
            </a:r>
            <a:br>
              <a:rPr lang="en-US" dirty="0"/>
            </a:br>
            <a:endParaRPr lang="en-US" dirty="0"/>
          </a:p>
          <a:p>
            <a:r>
              <a:rPr lang="en-US" dirty="0"/>
              <a:t>Explain that the </a:t>
            </a:r>
            <a:r>
              <a:rPr lang="en-US" dirty="0" err="1"/>
              <a:t>kete</a:t>
            </a:r>
            <a:r>
              <a:rPr lang="en-US" dirty="0"/>
              <a:t> includes </a:t>
            </a:r>
            <a:r>
              <a:rPr lang="en-NZ" sz="1200" b="0" kern="1200" dirty="0">
                <a:solidFill>
                  <a:schemeClr val="tx1"/>
                </a:solidFill>
                <a:effectLst/>
                <a:latin typeface="+mn-lt"/>
                <a:ea typeface="+mn-ea"/>
                <a:cs typeface="+mn-cs"/>
              </a:rPr>
              <a:t>planning and observation sheets to support Teaching as Inquiry (Appendix 3) and questions to support whole-school or cluster level (page 27). </a:t>
            </a:r>
          </a:p>
          <a:p>
            <a:endParaRPr lang="en-NZ"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81C79A-154A-4D4A-B65B-FB44557ADAB5}" type="slidenum">
              <a:rPr lang="en-NZ" smtClean="0"/>
              <a:t>17</a:t>
            </a:fld>
            <a:endParaRPr lang="en-NZ"/>
          </a:p>
        </p:txBody>
      </p:sp>
    </p:spTree>
    <p:extLst>
      <p:ext uri="{BB962C8B-B14F-4D97-AF65-F5344CB8AC3E}">
        <p14:creationId xmlns:p14="http://schemas.microsoft.com/office/powerpoint/2010/main" val="1630420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each </a:t>
            </a:r>
            <a:r>
              <a:rPr lang="en-NZ" b="0" i="0" baseline="0" dirty="0">
                <a:solidFill>
                  <a:srgbClr val="FF0000"/>
                </a:solidFill>
                <a:highlight>
                  <a:srgbClr val="FFFF00"/>
                </a:highlight>
              </a:rPr>
              <a:t>participant will need a copy of the </a:t>
            </a:r>
            <a:r>
              <a:rPr lang="en-NZ" b="0" i="0" baseline="0" dirty="0" err="1">
                <a:solidFill>
                  <a:srgbClr val="FF0000"/>
                </a:solidFill>
                <a:highlight>
                  <a:srgbClr val="FFFF00"/>
                </a:highlight>
              </a:rPr>
              <a:t>kete</a:t>
            </a:r>
            <a:r>
              <a:rPr lang="en-NZ" b="0" i="0" baseline="0" dirty="0">
                <a:solidFill>
                  <a:srgbClr val="FF0000"/>
                </a:solidFill>
                <a:highlight>
                  <a:srgbClr val="FFFF00"/>
                </a:highlight>
              </a:rPr>
              <a:t> or a photocopy of pages 18–24 from it.</a:t>
            </a:r>
            <a:br>
              <a:rPr lang="en-NZ" b="0" i="0" baseline="0" dirty="0">
                <a:solidFill>
                  <a:srgbClr val="FF0000"/>
                </a:solidFill>
                <a:highlight>
                  <a:srgbClr val="FFFF00"/>
                </a:highlight>
              </a:rPr>
            </a:br>
            <a:endParaRPr lang="en-US" dirty="0"/>
          </a:p>
          <a:p>
            <a:r>
              <a:rPr lang="en-NZ" sz="1200" b="0" kern="1200" dirty="0">
                <a:solidFill>
                  <a:schemeClr val="tx1"/>
                </a:solidFill>
                <a:effectLst/>
                <a:latin typeface="+mn-lt"/>
                <a:ea typeface="+mn-ea"/>
                <a:cs typeface="+mn-cs"/>
              </a:rPr>
              <a:t>Explain that </a:t>
            </a:r>
            <a:r>
              <a:rPr lang="en-NZ" sz="1200" b="0" kern="1200" dirty="0" err="1">
                <a:solidFill>
                  <a:schemeClr val="tx1"/>
                </a:solidFill>
                <a:effectLst/>
                <a:latin typeface="+mn-lt"/>
                <a:ea typeface="+mn-ea"/>
                <a:cs typeface="+mn-cs"/>
              </a:rPr>
              <a:t>Huakina</a:t>
            </a:r>
            <a:r>
              <a:rPr lang="en-NZ" sz="1200" b="0" kern="1200" dirty="0">
                <a:solidFill>
                  <a:schemeClr val="tx1"/>
                </a:solidFill>
                <a:effectLst/>
                <a:latin typeface="+mn-lt"/>
                <a:ea typeface="+mn-ea"/>
                <a:cs typeface="+mn-cs"/>
              </a:rPr>
              <a:t> Mai strongly supports teachers to develop the five competencies of </a:t>
            </a:r>
            <a:r>
              <a:rPr lang="en-NZ" sz="1200" b="0" i="1" kern="1200" dirty="0" err="1">
                <a:solidFill>
                  <a:schemeClr val="tx1"/>
                </a:solidFill>
                <a:effectLst/>
                <a:latin typeface="+mn-lt"/>
                <a:ea typeface="+mn-ea"/>
                <a:cs typeface="+mn-cs"/>
              </a:rPr>
              <a:t>Tātaiako</a:t>
            </a:r>
            <a:r>
              <a:rPr lang="en-NZ" sz="1200" b="0" i="1" kern="1200" dirty="0">
                <a:solidFill>
                  <a:schemeClr val="tx1"/>
                </a:solidFill>
                <a:effectLst/>
                <a:latin typeface="+mn-lt"/>
                <a:ea typeface="+mn-ea"/>
                <a:cs typeface="+mn-cs"/>
              </a:rPr>
              <a:t>: Cultural Competencies for Teachers of </a:t>
            </a:r>
            <a:r>
              <a:rPr lang="en-NZ" sz="1200" b="0" i="1" kern="1200" dirty="0" err="1">
                <a:solidFill>
                  <a:schemeClr val="tx1"/>
                </a:solidFill>
                <a:effectLst/>
                <a:latin typeface="+mn-lt"/>
                <a:ea typeface="+mn-ea"/>
                <a:cs typeface="+mn-cs"/>
              </a:rPr>
              <a:t>Māori</a:t>
            </a:r>
            <a:r>
              <a:rPr lang="en-NZ" sz="1200" b="0" i="1" kern="1200" dirty="0">
                <a:solidFill>
                  <a:schemeClr val="tx1"/>
                </a:solidFill>
                <a:effectLst/>
                <a:latin typeface="+mn-lt"/>
                <a:ea typeface="+mn-ea"/>
                <a:cs typeface="+mn-cs"/>
              </a:rPr>
              <a:t> Learners</a:t>
            </a:r>
            <a:r>
              <a:rPr lang="en-NZ" sz="1200" b="0" kern="1200" dirty="0">
                <a:solidFill>
                  <a:schemeClr val="tx1"/>
                </a:solidFill>
                <a:effectLst/>
                <a:latin typeface="+mn-lt"/>
                <a:ea typeface="+mn-ea"/>
                <a:cs typeface="+mn-cs"/>
              </a:rPr>
              <a:t>.</a:t>
            </a:r>
            <a:br>
              <a:rPr lang="en-NZ" sz="1200" b="0" kern="1200" dirty="0">
                <a:solidFill>
                  <a:schemeClr val="tx1"/>
                </a:solidFill>
                <a:effectLst/>
                <a:latin typeface="+mn-lt"/>
                <a:ea typeface="+mn-ea"/>
                <a:cs typeface="+mn-cs"/>
              </a:rPr>
            </a:br>
            <a:endParaRPr lang="en-NZ"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Divide participants into five groups and assign each group one of the competencies (pages 18–24) to read and discuss, </a:t>
            </a:r>
            <a:r>
              <a:rPr lang="en-NZ" sz="1200" b="0" kern="1200" dirty="0">
                <a:solidFill>
                  <a:schemeClr val="tx1"/>
                </a:solidFill>
                <a:effectLst/>
                <a:latin typeface="+mn-lt"/>
                <a:ea typeface="+mn-ea"/>
                <a:cs typeface="+mn-cs"/>
              </a:rPr>
              <a:t>paying particular attention to the ‘application’ within teacher practice and ‘evidence’ from </a:t>
            </a:r>
            <a:r>
              <a:rPr lang="en-NZ" sz="1200" b="0" kern="1200" dirty="0" err="1">
                <a:solidFill>
                  <a:schemeClr val="tx1"/>
                </a:solidFill>
                <a:effectLst/>
                <a:latin typeface="+mn-lt"/>
                <a:ea typeface="+mn-ea"/>
                <a:cs typeface="+mn-cs"/>
              </a:rPr>
              <a:t>ākonga</a:t>
            </a:r>
            <a:r>
              <a:rPr lang="en-NZ" sz="1200" b="0" kern="1200" dirty="0">
                <a:solidFill>
                  <a:schemeClr val="tx1"/>
                </a:solidFill>
                <a:effectLst/>
                <a:latin typeface="+mn-lt"/>
                <a:ea typeface="+mn-ea"/>
                <a:cs typeface="+mn-cs"/>
              </a:rPr>
              <a:t>/students in the table.</a:t>
            </a:r>
            <a:br>
              <a:rPr lang="en-NZ" sz="1200" b="0" kern="1200" dirty="0">
                <a:solidFill>
                  <a:schemeClr val="tx1"/>
                </a:solidFill>
                <a:effectLst/>
                <a:latin typeface="+mn-lt"/>
                <a:ea typeface="+mn-ea"/>
                <a:cs typeface="+mn-cs"/>
              </a:rPr>
            </a:br>
            <a:r>
              <a:rPr lang="en-NZ" sz="1200" b="0" kern="1200" dirty="0">
                <a:solidFill>
                  <a:schemeClr val="tx1"/>
                </a:solidFill>
                <a:effectLst/>
                <a:latin typeface="+mn-lt"/>
                <a:ea typeface="+mn-ea"/>
                <a:cs typeface="+mn-cs"/>
              </a:rPr>
              <a:t> </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After 10 minutes, ask a representative from each group to provide a brief summary of the competency they discussed.</a:t>
            </a:r>
          </a:p>
          <a:p>
            <a:endParaRPr lang="en-US" dirty="0"/>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18</a:t>
            </a:fld>
            <a:endParaRPr lang="en-NZ"/>
          </a:p>
        </p:txBody>
      </p:sp>
    </p:spTree>
    <p:extLst>
      <p:ext uri="{BB962C8B-B14F-4D97-AF65-F5344CB8AC3E}">
        <p14:creationId xmlns:p14="http://schemas.microsoft.com/office/powerpoint/2010/main" val="3839762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the </a:t>
            </a:r>
            <a:r>
              <a:rPr lang="en-US" dirty="0" err="1"/>
              <a:t>kete</a:t>
            </a:r>
            <a:r>
              <a:rPr lang="en-US" dirty="0"/>
              <a:t> provides strong support for implementation, while </a:t>
            </a:r>
            <a:r>
              <a:rPr lang="en-US" dirty="0" err="1"/>
              <a:t>recognising</a:t>
            </a:r>
            <a:r>
              <a:rPr lang="en-US" dirty="0"/>
              <a:t> the complexity and challenges of implementing an initiative such as </a:t>
            </a:r>
            <a:r>
              <a:rPr lang="en-US" dirty="0" err="1"/>
              <a:t>Huakina</a:t>
            </a:r>
            <a:r>
              <a:rPr lang="en-US" dirty="0"/>
              <a:t> Mai.</a:t>
            </a:r>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19</a:t>
            </a:fld>
            <a:endParaRPr lang="en-NZ"/>
          </a:p>
        </p:txBody>
      </p:sp>
    </p:spTree>
    <p:extLst>
      <p:ext uri="{BB962C8B-B14F-4D97-AF65-F5344CB8AC3E}">
        <p14:creationId xmlns:p14="http://schemas.microsoft.com/office/powerpoint/2010/main" val="209521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participants time to read the </a:t>
            </a:r>
            <a:r>
              <a:rPr lang="en-US" dirty="0" err="1"/>
              <a:t>te</a:t>
            </a:r>
            <a:r>
              <a:rPr lang="en-US" dirty="0"/>
              <a:t> </a:t>
            </a:r>
            <a:r>
              <a:rPr lang="en-US" dirty="0" err="1"/>
              <a:t>reo</a:t>
            </a:r>
            <a:r>
              <a:rPr lang="en-US" dirty="0"/>
              <a:t> statement before clicking onto the English translation. Then explain:</a:t>
            </a:r>
          </a:p>
          <a:p>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 </a:t>
            </a:r>
            <a:r>
              <a:rPr lang="en-US" dirty="0" err="1"/>
              <a:t>Huakina</a:t>
            </a:r>
            <a:r>
              <a:rPr lang="en-US" dirty="0"/>
              <a:t> Mai initiative and its </a:t>
            </a:r>
            <a:r>
              <a:rPr lang="en-US" dirty="0" err="1"/>
              <a:t>kete</a:t>
            </a:r>
            <a:r>
              <a:rPr lang="en-US" dirty="0"/>
              <a:t> have a long history and rich whakapapa. Key contributors include </a:t>
            </a:r>
            <a:r>
              <a:rPr lang="en-US" b="0" dirty="0"/>
              <a:t>Angus Macfarlane, </a:t>
            </a:r>
            <a:r>
              <a:rPr lang="en-US" dirty="0"/>
              <a:t>Sonja Macfarlane, Ted Glynn, </a:t>
            </a:r>
            <a:r>
              <a:rPr lang="en-NZ" sz="1200" b="0" kern="1200" dirty="0" err="1">
                <a:solidFill>
                  <a:schemeClr val="tx1"/>
                </a:solidFill>
                <a:effectLst/>
                <a:latin typeface="+mn-lt"/>
                <a:ea typeface="+mn-ea"/>
                <a:cs typeface="+mn-cs"/>
              </a:rPr>
              <a:t>Te</a:t>
            </a:r>
            <a:r>
              <a:rPr lang="en-NZ" sz="1200" b="0" kern="1200" dirty="0">
                <a:solidFill>
                  <a:schemeClr val="tx1"/>
                </a:solidFill>
                <a:effectLst/>
                <a:latin typeface="+mn-lt"/>
                <a:ea typeface="+mn-ea"/>
                <a:cs typeface="+mn-cs"/>
              </a:rPr>
              <a:t> </a:t>
            </a:r>
            <a:r>
              <a:rPr lang="en-NZ" sz="1200" b="0" kern="1200" dirty="0" err="1">
                <a:solidFill>
                  <a:schemeClr val="tx1"/>
                </a:solidFill>
                <a:effectLst/>
                <a:latin typeface="+mn-lt"/>
                <a:ea typeface="+mn-ea"/>
                <a:cs typeface="+mn-cs"/>
              </a:rPr>
              <a:t>Rūnunga</a:t>
            </a:r>
            <a:r>
              <a:rPr lang="en-NZ" sz="1200" b="0" kern="1200" dirty="0">
                <a:solidFill>
                  <a:schemeClr val="tx1"/>
                </a:solidFill>
                <a:effectLst/>
                <a:latin typeface="+mn-lt"/>
                <a:ea typeface="+mn-ea"/>
                <a:cs typeface="+mn-cs"/>
              </a:rPr>
              <a:t> o </a:t>
            </a:r>
            <a:r>
              <a:rPr lang="en-NZ" sz="1200" b="0" kern="1200" dirty="0" err="1">
                <a:solidFill>
                  <a:schemeClr val="tx1"/>
                </a:solidFill>
                <a:effectLst/>
                <a:latin typeface="+mn-lt"/>
                <a:ea typeface="+mn-ea"/>
                <a:cs typeface="+mn-cs"/>
              </a:rPr>
              <a:t>Ngāi</a:t>
            </a:r>
            <a:r>
              <a:rPr lang="en-NZ" sz="1200" b="0" kern="1200" dirty="0">
                <a:solidFill>
                  <a:schemeClr val="tx1"/>
                </a:solidFill>
                <a:effectLst/>
                <a:latin typeface="+mn-lt"/>
                <a:ea typeface="+mn-ea"/>
                <a:cs typeface="+mn-cs"/>
              </a:rPr>
              <a:t> </a:t>
            </a:r>
            <a:r>
              <a:rPr lang="en-NZ" sz="1200" b="0" kern="1200" dirty="0" err="1">
                <a:solidFill>
                  <a:schemeClr val="tx1"/>
                </a:solidFill>
                <a:effectLst/>
                <a:latin typeface="+mn-lt"/>
                <a:ea typeface="+mn-ea"/>
                <a:cs typeface="+mn-cs"/>
              </a:rPr>
              <a:t>Tahu</a:t>
            </a:r>
            <a:r>
              <a:rPr lang="en-NZ" sz="1200" b="0" kern="1200" dirty="0">
                <a:solidFill>
                  <a:schemeClr val="tx1"/>
                </a:solidFill>
                <a:effectLst/>
                <a:latin typeface="+mn-lt"/>
                <a:ea typeface="+mn-ea"/>
                <a:cs typeface="+mn-cs"/>
              </a:rPr>
              <a:t>, Bruce Cull, and a number of Ministry of Education staff.</a:t>
            </a:r>
            <a:br>
              <a:rPr lang="en-NZ" sz="1200" b="0" kern="1200" dirty="0">
                <a:solidFill>
                  <a:schemeClr val="tx1"/>
                </a:solidFill>
                <a:effectLst/>
                <a:latin typeface="+mn-lt"/>
                <a:ea typeface="+mn-ea"/>
                <a:cs typeface="+mn-cs"/>
              </a:rPr>
            </a:br>
            <a:endParaRPr lang="en-NZ"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sz="1200" b="0" kern="1200" dirty="0">
                <a:solidFill>
                  <a:schemeClr val="tx1"/>
                </a:solidFill>
                <a:effectLst/>
                <a:latin typeface="+mn-lt"/>
                <a:ea typeface="+mn-ea"/>
                <a:cs typeface="+mn-cs"/>
              </a:rPr>
              <a:t>There have also been many others. </a:t>
            </a:r>
            <a:r>
              <a:rPr lang="en-US" sz="1200" b="0" kern="1200" dirty="0">
                <a:solidFill>
                  <a:schemeClr val="tx1"/>
                </a:solidFill>
                <a:effectLst/>
                <a:latin typeface="+mn-lt"/>
                <a:ea typeface="+mn-ea"/>
                <a:cs typeface="+mn-cs"/>
              </a:rPr>
              <a:t>All t</a:t>
            </a:r>
            <a:r>
              <a:rPr lang="en-US" dirty="0"/>
              <a:t>hose who have contributed over the years are listed on the inside front cover of the </a:t>
            </a:r>
            <a:r>
              <a:rPr lang="en-US" dirty="0" err="1"/>
              <a:t>kete</a:t>
            </a:r>
            <a:r>
              <a:rPr lang="en-US" dirty="0"/>
              <a:t>.</a:t>
            </a:r>
            <a:r>
              <a:rPr lang="en-US" b="0" i="0" dirty="0"/>
              <a:t> </a:t>
            </a:r>
            <a:endParaRPr lang="en-US" dirty="0"/>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2</a:t>
            </a:fld>
            <a:endParaRPr lang="en-NZ"/>
          </a:p>
        </p:txBody>
      </p:sp>
    </p:spTree>
    <p:extLst>
      <p:ext uri="{BB962C8B-B14F-4D97-AF65-F5344CB8AC3E}">
        <p14:creationId xmlns:p14="http://schemas.microsoft.com/office/powerpoint/2010/main" val="3888143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Explain that the </a:t>
            </a:r>
            <a:r>
              <a:rPr lang="en-US" b="0" dirty="0" err="1"/>
              <a:t>kete</a:t>
            </a:r>
            <a:r>
              <a:rPr lang="en-US" b="0" dirty="0"/>
              <a:t> provides support for pre-implementation and the first two years of the initiative. This example shows key tasks for senior leaders, the </a:t>
            </a:r>
            <a:r>
              <a:rPr lang="en-US" b="0" dirty="0" err="1"/>
              <a:t>Huakina</a:t>
            </a:r>
            <a:r>
              <a:rPr lang="en-US" b="0" dirty="0"/>
              <a:t> Mai Team, and </a:t>
            </a:r>
            <a:r>
              <a:rPr lang="en-US" b="0" dirty="0" err="1"/>
              <a:t>kaiako</a:t>
            </a:r>
            <a:r>
              <a:rPr lang="en-US" b="0" dirty="0"/>
              <a:t> (teachers) in the lead-up to implementation.</a:t>
            </a:r>
          </a:p>
        </p:txBody>
      </p:sp>
      <p:sp>
        <p:nvSpPr>
          <p:cNvPr id="4" name="Slide Number Placeholder 3"/>
          <p:cNvSpPr>
            <a:spLocks noGrp="1"/>
          </p:cNvSpPr>
          <p:nvPr>
            <p:ph type="sldNum" sz="quarter" idx="5"/>
          </p:nvPr>
        </p:nvSpPr>
        <p:spPr/>
        <p:txBody>
          <a:bodyPr/>
          <a:lstStyle/>
          <a:p>
            <a:fld id="{9581C79A-154A-4D4A-B65B-FB44557ADAB5}" type="slidenum">
              <a:rPr lang="en-NZ" smtClean="0"/>
              <a:t>20</a:t>
            </a:fld>
            <a:endParaRPr lang="en-NZ"/>
          </a:p>
        </p:txBody>
      </p:sp>
    </p:spTree>
    <p:extLst>
      <p:ext uri="{BB962C8B-B14F-4D97-AF65-F5344CB8AC3E}">
        <p14:creationId xmlns:p14="http://schemas.microsoft.com/office/powerpoint/2010/main" val="1561543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the videos also support implementation. Watch this example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a:t>
            </a:r>
            <a:r>
              <a:rPr lang="en-US" dirty="0" err="1"/>
              <a:t>emphasise</a:t>
            </a:r>
            <a:r>
              <a:rPr lang="en-US" dirty="0"/>
              <a:t> the value of the videos for getting a feel for </a:t>
            </a:r>
            <a:r>
              <a:rPr lang="en-US" dirty="0" err="1"/>
              <a:t>Huakina</a:t>
            </a:r>
            <a:r>
              <a:rPr lang="en-US" dirty="0"/>
              <a:t> Mai, and encourage participants to watch the </a:t>
            </a:r>
            <a:r>
              <a:rPr lang="en-US" b="0" dirty="0"/>
              <a:t>other videos </a:t>
            </a:r>
            <a:r>
              <a:rPr lang="en-US" dirty="0"/>
              <a:t>in their own time.</a:t>
            </a:r>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21</a:t>
            </a:fld>
            <a:endParaRPr lang="en-NZ"/>
          </a:p>
        </p:txBody>
      </p:sp>
    </p:spTree>
    <p:extLst>
      <p:ext uri="{BB962C8B-B14F-4D97-AF65-F5344CB8AC3E}">
        <p14:creationId xmlns:p14="http://schemas.microsoft.com/office/powerpoint/2010/main" val="751942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monitoring and evaluation are key to the successful implementation of </a:t>
            </a:r>
            <a:r>
              <a:rPr lang="en-US" dirty="0" err="1"/>
              <a:t>Huakina</a:t>
            </a:r>
            <a:r>
              <a:rPr lang="en-US" dirty="0"/>
              <a:t> Mai. Explain that the </a:t>
            </a:r>
            <a:r>
              <a:rPr lang="en-US" dirty="0" err="1"/>
              <a:t>kete</a:t>
            </a:r>
            <a:r>
              <a:rPr lang="en-US" dirty="0"/>
              <a:t> discusses four areas of monitoring and evaluation, and that for each of them it provides supporting tools in the </a:t>
            </a:r>
            <a:r>
              <a:rPr lang="en-US" b="0" strike="noStrike" dirty="0"/>
              <a:t>appendices</a:t>
            </a:r>
            <a:r>
              <a:rPr lang="en-US" dirty="0"/>
              <a:t>.</a:t>
            </a:r>
          </a:p>
          <a:p>
            <a:endParaRPr lang="en-US" dirty="0"/>
          </a:p>
          <a:p>
            <a:r>
              <a:rPr lang="en-US" dirty="0" err="1"/>
              <a:t>Emphasise</a:t>
            </a:r>
            <a:r>
              <a:rPr lang="en-US" dirty="0"/>
              <a:t> the importance of data in </a:t>
            </a:r>
            <a:r>
              <a:rPr lang="en-US" b="0" dirty="0"/>
              <a:t>the</a:t>
            </a:r>
            <a:r>
              <a:rPr lang="en-US" dirty="0"/>
              <a:t> monitoring and evaluation progress, both baseline and ongoing data. The </a:t>
            </a:r>
            <a:r>
              <a:rPr lang="en-US" dirty="0" err="1"/>
              <a:t>kete</a:t>
            </a:r>
            <a:r>
              <a:rPr lang="en-US" dirty="0"/>
              <a:t> explains that schools will already have processes in place for collecting and </a:t>
            </a:r>
            <a:r>
              <a:rPr lang="en-US" dirty="0" err="1"/>
              <a:t>analysing</a:t>
            </a:r>
            <a:r>
              <a:rPr lang="en-US" dirty="0"/>
              <a:t> much of this data.</a:t>
            </a:r>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22</a:t>
            </a:fld>
            <a:endParaRPr lang="en-NZ"/>
          </a:p>
        </p:txBody>
      </p:sp>
    </p:spTree>
    <p:extLst>
      <p:ext uri="{BB962C8B-B14F-4D97-AF65-F5344CB8AC3E}">
        <p14:creationId xmlns:p14="http://schemas.microsoft.com/office/powerpoint/2010/main" val="3615983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for monitoring school-wide progress in implementation, this </a:t>
            </a:r>
            <a:r>
              <a:rPr lang="en-US" dirty="0" err="1"/>
              <a:t>poutama</a:t>
            </a:r>
            <a:r>
              <a:rPr lang="en-US" dirty="0"/>
              <a:t> is a key resource. It shows progress in implementation across five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tx1"/>
                </a:solidFill>
                <a:effectLst/>
                <a:latin typeface="+mn-lt"/>
                <a:ea typeface="+mn-ea"/>
                <a:cs typeface="+mn-cs"/>
              </a:rPr>
              <a:t>Briefly go through the five levels using the next five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tx1"/>
                </a:solidFill>
                <a:effectLst/>
                <a:latin typeface="+mn-lt"/>
                <a:ea typeface="+mn-ea"/>
                <a:cs typeface="+mn-cs"/>
              </a:rPr>
              <a:t>Explain that </a:t>
            </a:r>
            <a:r>
              <a:rPr lang="en-US" b="0" dirty="0"/>
              <a:t>Appendix 7 </a:t>
            </a:r>
            <a:r>
              <a:rPr lang="en-US" dirty="0"/>
              <a:t>in the </a:t>
            </a:r>
            <a:r>
              <a:rPr lang="en-US" dirty="0" err="1"/>
              <a:t>kete</a:t>
            </a:r>
            <a:r>
              <a:rPr lang="en-US" dirty="0"/>
              <a:t> provides a tool for using the </a:t>
            </a:r>
            <a:r>
              <a:rPr lang="en-US" dirty="0" err="1"/>
              <a:t>poutama</a:t>
            </a:r>
            <a:r>
              <a:rPr lang="en-US" dirty="0"/>
              <a:t> to </a:t>
            </a:r>
            <a:r>
              <a:rPr lang="en-US" dirty="0" err="1"/>
              <a:t>analyse</a:t>
            </a:r>
            <a:r>
              <a:rPr lang="en-US" dirty="0"/>
              <a:t> </a:t>
            </a:r>
            <a:r>
              <a:rPr lang="en-NZ" sz="1200" b="0" kern="1200" dirty="0">
                <a:solidFill>
                  <a:schemeClr val="tx1"/>
                </a:solidFill>
                <a:effectLst/>
                <a:latin typeface="+mn-lt"/>
                <a:ea typeface="+mn-ea"/>
                <a:cs typeface="+mn-cs"/>
              </a:rPr>
              <a:t>progress in implementation.</a:t>
            </a:r>
          </a:p>
        </p:txBody>
      </p:sp>
      <p:sp>
        <p:nvSpPr>
          <p:cNvPr id="4" name="Slide Number Placeholder 3"/>
          <p:cNvSpPr>
            <a:spLocks noGrp="1"/>
          </p:cNvSpPr>
          <p:nvPr>
            <p:ph type="sldNum" sz="quarter" idx="5"/>
          </p:nvPr>
        </p:nvSpPr>
        <p:spPr/>
        <p:txBody>
          <a:bodyPr/>
          <a:lstStyle/>
          <a:p>
            <a:fld id="{9581C79A-154A-4D4A-B65B-FB44557ADAB5}" type="slidenum">
              <a:rPr lang="en-NZ" smtClean="0"/>
              <a:t>23</a:t>
            </a:fld>
            <a:endParaRPr lang="en-NZ"/>
          </a:p>
        </p:txBody>
      </p:sp>
    </p:spTree>
    <p:extLst>
      <p:ext uri="{BB962C8B-B14F-4D97-AF65-F5344CB8AC3E}">
        <p14:creationId xmlns:p14="http://schemas.microsoft.com/office/powerpoint/2010/main" val="3594199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kern="1200" dirty="0">
                <a:solidFill>
                  <a:schemeClr val="tx1"/>
                </a:solidFill>
                <a:effectLst/>
                <a:latin typeface="+mn-lt"/>
                <a:ea typeface="+mn-ea"/>
                <a:cs typeface="+mn-cs"/>
              </a:rPr>
              <a:t>Level 1: </a:t>
            </a:r>
            <a:r>
              <a:rPr lang="en-NZ" sz="1200" b="0" kern="1200" dirty="0" err="1">
                <a:solidFill>
                  <a:schemeClr val="tx1"/>
                </a:solidFill>
                <a:effectLst/>
                <a:latin typeface="+mn-lt"/>
                <a:ea typeface="+mn-ea"/>
                <a:cs typeface="+mn-cs"/>
              </a:rPr>
              <a:t>Moemoea</a:t>
            </a:r>
            <a:r>
              <a:rPr lang="en-NZ" sz="1200" b="0" kern="1200" dirty="0">
                <a:solidFill>
                  <a:schemeClr val="tx1"/>
                </a:solidFill>
                <a:effectLst/>
                <a:latin typeface="+mn-lt"/>
                <a:ea typeface="+mn-ea"/>
                <a:cs typeface="+mn-cs"/>
              </a:rPr>
              <a:t>̄: Reflecting on the need to embark on a new learning journey</a:t>
            </a:r>
            <a:endParaRPr lang="en-NZ" b="0" dirty="0"/>
          </a:p>
        </p:txBody>
      </p:sp>
      <p:sp>
        <p:nvSpPr>
          <p:cNvPr id="4" name="Slide Number Placeholder 3"/>
          <p:cNvSpPr>
            <a:spLocks noGrp="1"/>
          </p:cNvSpPr>
          <p:nvPr>
            <p:ph type="sldNum" sz="quarter" idx="5"/>
          </p:nvPr>
        </p:nvSpPr>
        <p:spPr/>
        <p:txBody>
          <a:bodyPr/>
          <a:lstStyle/>
          <a:p>
            <a:fld id="{9581C79A-154A-4D4A-B65B-FB44557ADAB5}" type="slidenum">
              <a:rPr lang="en-NZ" smtClean="0"/>
              <a:t>24</a:t>
            </a:fld>
            <a:endParaRPr lang="en-NZ"/>
          </a:p>
        </p:txBody>
      </p:sp>
    </p:spTree>
    <p:extLst>
      <p:ext uri="{BB962C8B-B14F-4D97-AF65-F5344CB8AC3E}">
        <p14:creationId xmlns:p14="http://schemas.microsoft.com/office/powerpoint/2010/main" val="2967554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kern="1200" dirty="0">
                <a:solidFill>
                  <a:schemeClr val="tx1"/>
                </a:solidFill>
                <a:effectLst/>
                <a:latin typeface="+mn-lt"/>
                <a:ea typeface="+mn-ea"/>
                <a:cs typeface="+mn-cs"/>
              </a:rPr>
              <a:t>Level 2: </a:t>
            </a:r>
            <a:r>
              <a:rPr lang="en-NZ" sz="1200" b="0" kern="1200" dirty="0" err="1">
                <a:solidFill>
                  <a:schemeClr val="tx1"/>
                </a:solidFill>
                <a:effectLst/>
                <a:latin typeface="+mn-lt"/>
                <a:ea typeface="+mn-ea"/>
                <a:cs typeface="+mn-cs"/>
              </a:rPr>
              <a:t>Mōhiotanga</a:t>
            </a:r>
            <a:r>
              <a:rPr lang="en-NZ" sz="1200" b="0" kern="1200" dirty="0">
                <a:solidFill>
                  <a:schemeClr val="tx1"/>
                </a:solidFill>
                <a:effectLst/>
                <a:latin typeface="+mn-lt"/>
                <a:ea typeface="+mn-ea"/>
                <a:cs typeface="+mn-cs"/>
              </a:rPr>
              <a:t>: Committing to engage in new learning and knowledge </a:t>
            </a:r>
            <a:endParaRPr lang="en-NZ"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81C79A-154A-4D4A-B65B-FB44557ADAB5}" type="slidenum">
              <a:rPr lang="en-NZ" smtClean="0"/>
              <a:t>25</a:t>
            </a:fld>
            <a:endParaRPr lang="en-NZ"/>
          </a:p>
        </p:txBody>
      </p:sp>
    </p:spTree>
    <p:extLst>
      <p:ext uri="{BB962C8B-B14F-4D97-AF65-F5344CB8AC3E}">
        <p14:creationId xmlns:p14="http://schemas.microsoft.com/office/powerpoint/2010/main" val="3196029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kern="1200" dirty="0">
                <a:solidFill>
                  <a:schemeClr val="tx1"/>
                </a:solidFill>
                <a:effectLst/>
                <a:latin typeface="+mn-lt"/>
                <a:ea typeface="+mn-ea"/>
                <a:cs typeface="+mn-cs"/>
              </a:rPr>
              <a:t>Level 3: </a:t>
            </a:r>
            <a:r>
              <a:rPr lang="en-NZ" sz="1200" b="0" kern="1200" dirty="0" err="1">
                <a:solidFill>
                  <a:schemeClr val="tx1"/>
                </a:solidFill>
                <a:effectLst/>
                <a:latin typeface="+mn-lt"/>
                <a:ea typeface="+mn-ea"/>
                <a:cs typeface="+mn-cs"/>
              </a:rPr>
              <a:t>Mātauranga</a:t>
            </a:r>
            <a:r>
              <a:rPr lang="en-NZ" sz="1200" b="0" kern="1200" dirty="0">
                <a:solidFill>
                  <a:schemeClr val="tx1"/>
                </a:solidFill>
                <a:effectLst/>
                <a:latin typeface="+mn-lt"/>
                <a:ea typeface="+mn-ea"/>
                <a:cs typeface="+mn-cs"/>
              </a:rPr>
              <a:t>: Exploring and drawing on new learning and knowledge</a:t>
            </a:r>
            <a:endParaRPr lang="en-NZ" b="0" dirty="0"/>
          </a:p>
        </p:txBody>
      </p:sp>
      <p:sp>
        <p:nvSpPr>
          <p:cNvPr id="4" name="Slide Number Placeholder 3"/>
          <p:cNvSpPr>
            <a:spLocks noGrp="1"/>
          </p:cNvSpPr>
          <p:nvPr>
            <p:ph type="sldNum" sz="quarter" idx="5"/>
          </p:nvPr>
        </p:nvSpPr>
        <p:spPr/>
        <p:txBody>
          <a:bodyPr/>
          <a:lstStyle/>
          <a:p>
            <a:fld id="{9581C79A-154A-4D4A-B65B-FB44557ADAB5}" type="slidenum">
              <a:rPr lang="en-NZ" smtClean="0"/>
              <a:t>26</a:t>
            </a:fld>
            <a:endParaRPr lang="en-NZ"/>
          </a:p>
        </p:txBody>
      </p:sp>
    </p:spTree>
    <p:extLst>
      <p:ext uri="{BB962C8B-B14F-4D97-AF65-F5344CB8AC3E}">
        <p14:creationId xmlns:p14="http://schemas.microsoft.com/office/powerpoint/2010/main" val="447027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kern="1200" dirty="0">
                <a:solidFill>
                  <a:schemeClr val="tx1"/>
                </a:solidFill>
                <a:effectLst/>
                <a:latin typeface="+mn-lt"/>
                <a:ea typeface="+mn-ea"/>
                <a:cs typeface="+mn-cs"/>
              </a:rPr>
              <a:t>Level 4: </a:t>
            </a:r>
            <a:r>
              <a:rPr lang="en-NZ" sz="1200" b="0" kern="1200" dirty="0" err="1">
                <a:solidFill>
                  <a:schemeClr val="tx1"/>
                </a:solidFill>
                <a:effectLst/>
                <a:latin typeface="+mn-lt"/>
                <a:ea typeface="+mn-ea"/>
                <a:cs typeface="+mn-cs"/>
              </a:rPr>
              <a:t>Māramatanga</a:t>
            </a:r>
            <a:r>
              <a:rPr lang="en-NZ" sz="1200" b="0" kern="1200" dirty="0">
                <a:solidFill>
                  <a:schemeClr val="tx1"/>
                </a:solidFill>
                <a:effectLst/>
                <a:latin typeface="+mn-lt"/>
                <a:ea typeface="+mn-ea"/>
                <a:cs typeface="+mn-cs"/>
              </a:rPr>
              <a:t>: Incorporating and applying new learning and knowledge </a:t>
            </a:r>
            <a:endParaRPr lang="en-NZ"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81C79A-154A-4D4A-B65B-FB44557ADAB5}" type="slidenum">
              <a:rPr lang="en-NZ" smtClean="0"/>
              <a:t>27</a:t>
            </a:fld>
            <a:endParaRPr lang="en-NZ"/>
          </a:p>
        </p:txBody>
      </p:sp>
    </p:spTree>
    <p:extLst>
      <p:ext uri="{BB962C8B-B14F-4D97-AF65-F5344CB8AC3E}">
        <p14:creationId xmlns:p14="http://schemas.microsoft.com/office/powerpoint/2010/main" val="989541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kern="1200" dirty="0">
                <a:solidFill>
                  <a:schemeClr val="tx1"/>
                </a:solidFill>
                <a:effectLst/>
                <a:latin typeface="+mn-lt"/>
                <a:ea typeface="+mn-ea"/>
                <a:cs typeface="+mn-cs"/>
              </a:rPr>
              <a:t>Level 5: Mana </a:t>
            </a:r>
            <a:r>
              <a:rPr lang="en-NZ" sz="1200" b="0" kern="1200" dirty="0" err="1">
                <a:solidFill>
                  <a:schemeClr val="tx1"/>
                </a:solidFill>
                <a:effectLst/>
                <a:latin typeface="+mn-lt"/>
                <a:ea typeface="+mn-ea"/>
                <a:cs typeface="+mn-cs"/>
              </a:rPr>
              <a:t>tangata</a:t>
            </a:r>
            <a:r>
              <a:rPr lang="en-NZ" sz="1200" b="0" kern="1200" dirty="0">
                <a:solidFill>
                  <a:schemeClr val="tx1"/>
                </a:solidFill>
                <a:effectLst/>
                <a:latin typeface="+mn-lt"/>
                <a:ea typeface="+mn-ea"/>
                <a:cs typeface="+mn-cs"/>
              </a:rPr>
              <a:t>: Embedding and sustaining change over time</a:t>
            </a:r>
            <a:endParaRPr lang="en-NZ" b="0" dirty="0"/>
          </a:p>
        </p:txBody>
      </p:sp>
      <p:sp>
        <p:nvSpPr>
          <p:cNvPr id="4" name="Slide Number Placeholder 3"/>
          <p:cNvSpPr>
            <a:spLocks noGrp="1"/>
          </p:cNvSpPr>
          <p:nvPr>
            <p:ph type="sldNum" sz="quarter" idx="5"/>
          </p:nvPr>
        </p:nvSpPr>
        <p:spPr/>
        <p:txBody>
          <a:bodyPr/>
          <a:lstStyle/>
          <a:p>
            <a:fld id="{9581C79A-154A-4D4A-B65B-FB44557ADAB5}" type="slidenum">
              <a:rPr lang="en-NZ" smtClean="0"/>
              <a:t>28</a:t>
            </a:fld>
            <a:endParaRPr lang="en-NZ"/>
          </a:p>
        </p:txBody>
      </p:sp>
    </p:spTree>
    <p:extLst>
      <p:ext uri="{BB962C8B-B14F-4D97-AF65-F5344CB8AC3E}">
        <p14:creationId xmlns:p14="http://schemas.microsoft.com/office/powerpoint/2010/main" val="464527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Wrap up the session:</a:t>
            </a:r>
          </a:p>
          <a:p>
            <a:pPr marL="171450" indent="-171450">
              <a:buFont typeface="Arial" panose="020B0604020202020204" pitchFamily="34" charset="0"/>
              <a:buChar char="•"/>
            </a:pPr>
            <a:r>
              <a:rPr lang="en-US" b="0" baseline="0" dirty="0"/>
              <a:t>If appropriate</a:t>
            </a:r>
            <a:r>
              <a:rPr lang="en-US" baseline="0" dirty="0"/>
              <a:t>, mention </a:t>
            </a:r>
            <a:r>
              <a:rPr lang="en-US" baseline="0" dirty="0" err="1"/>
              <a:t>Te</a:t>
            </a:r>
            <a:r>
              <a:rPr lang="en-US" baseline="0" dirty="0"/>
              <a:t> Mana </a:t>
            </a:r>
            <a:r>
              <a:rPr lang="en-US" baseline="0" dirty="0" err="1"/>
              <a:t>Tikitiki</a:t>
            </a:r>
            <a:r>
              <a:rPr lang="en-US" baseline="0" dirty="0"/>
              <a:t>, a ‘brother initiative’ to </a:t>
            </a:r>
            <a:r>
              <a:rPr lang="en-US" baseline="0" dirty="0" err="1"/>
              <a:t>Huakina</a:t>
            </a:r>
            <a:r>
              <a:rPr lang="en-US" baseline="0" dirty="0"/>
              <a:t> Mai for Māori students requiring additional support with </a:t>
            </a:r>
            <a:r>
              <a:rPr lang="en-US" baseline="0" dirty="0" err="1"/>
              <a:t>behaviour</a:t>
            </a:r>
            <a:r>
              <a:rPr lang="en-US" baseline="0" dirty="0"/>
              <a:t>.</a:t>
            </a:r>
          </a:p>
          <a:p>
            <a:pPr marL="171450" indent="-171450">
              <a:buFont typeface="Arial" panose="020B0604020202020204" pitchFamily="34" charset="0"/>
              <a:buChar char="•"/>
            </a:pPr>
            <a:r>
              <a:rPr lang="en-US" b="0" baseline="0" dirty="0"/>
              <a:t>Wish</a:t>
            </a:r>
            <a:r>
              <a:rPr lang="en-US" baseline="0" dirty="0"/>
              <a:t> participants well as they explore </a:t>
            </a:r>
            <a:r>
              <a:rPr lang="en-US" i="1" baseline="0" dirty="0" err="1"/>
              <a:t>Huakina</a:t>
            </a:r>
            <a:r>
              <a:rPr lang="en-US" i="1" baseline="0" dirty="0"/>
              <a:t> Mai</a:t>
            </a:r>
            <a:r>
              <a:rPr lang="en-US" i="0" baseline="0" dirty="0"/>
              <a:t> and the possibility of putting it in place in their schools.</a:t>
            </a:r>
            <a:endParaRPr lang="en-US" i="1" baseline="0" dirty="0"/>
          </a:p>
        </p:txBody>
      </p:sp>
      <p:sp>
        <p:nvSpPr>
          <p:cNvPr id="4" name="Slide Number Placeholder 3"/>
          <p:cNvSpPr>
            <a:spLocks noGrp="1"/>
          </p:cNvSpPr>
          <p:nvPr>
            <p:ph type="sldNum" sz="quarter" idx="10"/>
          </p:nvPr>
        </p:nvSpPr>
        <p:spPr/>
        <p:txBody>
          <a:bodyPr/>
          <a:lstStyle/>
          <a:p>
            <a:fld id="{51234D50-6DE6-124E-9D6D-C81C949B96F3}" type="slidenum">
              <a:rPr lang="en-US" smtClean="0"/>
              <a:t>29</a:t>
            </a:fld>
            <a:endParaRPr lang="en-US"/>
          </a:p>
        </p:txBody>
      </p:sp>
    </p:spTree>
    <p:extLst>
      <p:ext uri="{BB962C8B-B14F-4D97-AF65-F5344CB8AC3E}">
        <p14:creationId xmlns:p14="http://schemas.microsoft.com/office/powerpoint/2010/main" val="260844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a:t>
            </a:r>
            <a:r>
              <a:rPr lang="en-US" dirty="0" err="1"/>
              <a:t>whakataukī</a:t>
            </a:r>
            <a:r>
              <a:rPr lang="en-US" dirty="0"/>
              <a:t> for </a:t>
            </a:r>
            <a:r>
              <a:rPr lang="en-US" dirty="0" err="1"/>
              <a:t>Huakina</a:t>
            </a:r>
            <a:r>
              <a:rPr lang="en-US" dirty="0"/>
              <a:t> Mai. Explain:</a:t>
            </a:r>
          </a:p>
          <a:p>
            <a:endParaRPr lang="en-US" dirty="0"/>
          </a:p>
          <a:p>
            <a:pPr marL="171450" indent="-171450">
              <a:buFont typeface="Arial" panose="020B0604020202020204" pitchFamily="34" charset="0"/>
              <a:buChar char="•"/>
            </a:pPr>
            <a:r>
              <a:rPr lang="en-NZ" sz="1200" kern="1200" dirty="0" err="1">
                <a:solidFill>
                  <a:schemeClr val="tx1"/>
                </a:solidFill>
                <a:effectLst/>
                <a:latin typeface="+mn-lt"/>
                <a:ea typeface="+mn-ea"/>
                <a:cs typeface="+mn-cs"/>
              </a:rPr>
              <a:t>Huakina</a:t>
            </a:r>
            <a:r>
              <a:rPr lang="en-NZ" sz="1200" kern="1200" dirty="0">
                <a:solidFill>
                  <a:schemeClr val="tx1"/>
                </a:solidFill>
                <a:effectLst/>
                <a:latin typeface="+mn-lt"/>
                <a:ea typeface="+mn-ea"/>
                <a:cs typeface="+mn-cs"/>
              </a:rPr>
              <a:t> Mai</a:t>
            </a:r>
            <a:r>
              <a:rPr lang="en-NZ" sz="1200" i="1" kern="120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uses the wharenui as a metaphor. The wharenui represents inclusion, safety, belonging, and wellbeing. In it, people are welcomed, cared for, listened to, and protected. Much learning and knowledge-sharing happens, there is mutual respect, behavioural expectations are high, and protocols and self-discipline are maintained. </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a:solidFill>
                  <a:schemeClr val="tx1"/>
                </a:solidFill>
                <a:effectLst/>
                <a:latin typeface="+mn-lt"/>
                <a:ea typeface="+mn-ea"/>
                <a:cs typeface="+mn-cs"/>
              </a:rPr>
              <a:t>Like the wharenui, when a school ‘opens its doors’ to </a:t>
            </a:r>
            <a:r>
              <a:rPr lang="en-NZ" sz="1200" kern="1200" dirty="0" err="1">
                <a:solidFill>
                  <a:schemeClr val="tx1"/>
                </a:solidFill>
                <a:effectLst/>
                <a:latin typeface="+mn-lt"/>
                <a:ea typeface="+mn-ea"/>
                <a:cs typeface="+mn-cs"/>
              </a:rPr>
              <a:t>ākonga</a:t>
            </a:r>
            <a:r>
              <a:rPr lang="en-NZ" sz="1200" kern="1200" dirty="0">
                <a:solidFill>
                  <a:schemeClr val="tx1"/>
                </a:solidFill>
                <a:effectLst/>
                <a:latin typeface="+mn-lt"/>
                <a:ea typeface="+mn-ea"/>
                <a:cs typeface="+mn-cs"/>
              </a:rPr>
              <a:t> Māori and their </a:t>
            </a:r>
            <a:r>
              <a:rPr lang="en-NZ" sz="1200" kern="1200" dirty="0" err="1">
                <a:solidFill>
                  <a:schemeClr val="tx1"/>
                </a:solidFill>
                <a:effectLst/>
                <a:latin typeface="+mn-lt"/>
                <a:ea typeface="+mn-ea"/>
                <a:cs typeface="+mn-cs"/>
              </a:rPr>
              <a:t>whānau</a:t>
            </a:r>
            <a:r>
              <a:rPr lang="en-NZ" sz="1200" kern="1200" dirty="0">
                <a:solidFill>
                  <a:schemeClr val="tx1"/>
                </a:solidFill>
                <a:effectLst/>
                <a:latin typeface="+mn-lt"/>
                <a:ea typeface="+mn-ea"/>
                <a:cs typeface="+mn-cs"/>
              </a:rPr>
              <a:t>, they show that Māori knowledge is valued, accessed, and shared. Kaiako and </a:t>
            </a:r>
            <a:r>
              <a:rPr lang="en-NZ" sz="1200" kern="1200" dirty="0" err="1">
                <a:solidFill>
                  <a:schemeClr val="tx1"/>
                </a:solidFill>
                <a:effectLst/>
                <a:latin typeface="+mn-lt"/>
                <a:ea typeface="+mn-ea"/>
                <a:cs typeface="+mn-cs"/>
              </a:rPr>
              <a:t>ākonga</a:t>
            </a:r>
            <a:r>
              <a:rPr lang="en-NZ" sz="1200" kern="1200" dirty="0">
                <a:solidFill>
                  <a:schemeClr val="tx1"/>
                </a:solidFill>
                <a:effectLst/>
                <a:latin typeface="+mn-lt"/>
                <a:ea typeface="+mn-ea"/>
                <a:cs typeface="+mn-cs"/>
              </a:rPr>
              <a:t> both benefit from tapping into the knowledge that resides within their mana whenua location. Most important, </a:t>
            </a:r>
            <a:r>
              <a:rPr lang="en-NZ" sz="1200" kern="1200" dirty="0" err="1">
                <a:solidFill>
                  <a:schemeClr val="tx1"/>
                </a:solidFill>
                <a:effectLst/>
                <a:latin typeface="+mn-lt"/>
                <a:ea typeface="+mn-ea"/>
                <a:cs typeface="+mn-cs"/>
              </a:rPr>
              <a:t>ākonga</a:t>
            </a:r>
            <a:r>
              <a:rPr lang="en-NZ" sz="1200" kern="1200" dirty="0">
                <a:solidFill>
                  <a:schemeClr val="tx1"/>
                </a:solidFill>
                <a:effectLst/>
                <a:latin typeface="+mn-lt"/>
                <a:ea typeface="+mn-ea"/>
                <a:cs typeface="+mn-cs"/>
              </a:rPr>
              <a:t> Māori are affirmed ‘as Māori’ when they see that their language, culture, and identity are valued and normalised within their school.</a:t>
            </a:r>
            <a:br>
              <a:rPr lang="en-NZ" sz="1200" strike="noStrike" kern="1200" dirty="0">
                <a:solidFill>
                  <a:schemeClr val="tx1"/>
                </a:solidFill>
                <a:effectLst/>
                <a:latin typeface="+mn-lt"/>
                <a:ea typeface="+mn-ea"/>
                <a:cs typeface="+mn-cs"/>
              </a:rPr>
            </a:br>
            <a:endParaRPr lang="en-NZ" sz="1200"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NZ" sz="1200" strike="noStrike" kern="1200" dirty="0">
                <a:solidFill>
                  <a:schemeClr val="tx1"/>
                </a:solidFill>
                <a:effectLst/>
                <a:latin typeface="+mn-lt"/>
                <a:ea typeface="+mn-ea"/>
                <a:cs typeface="+mn-cs"/>
              </a:rPr>
              <a:t>The Ministry thanks Beau </a:t>
            </a:r>
            <a:r>
              <a:rPr lang="en-NZ" sz="1200" strike="noStrike" kern="1200" dirty="0" err="1">
                <a:solidFill>
                  <a:schemeClr val="tx1"/>
                </a:solidFill>
                <a:effectLst/>
                <a:latin typeface="+mn-lt"/>
                <a:ea typeface="+mn-ea"/>
                <a:cs typeface="+mn-cs"/>
              </a:rPr>
              <a:t>Reweti</a:t>
            </a:r>
            <a:r>
              <a:rPr lang="en-NZ" sz="1200" strike="noStrike" kern="1200" dirty="0">
                <a:solidFill>
                  <a:schemeClr val="tx1"/>
                </a:solidFill>
                <a:effectLst/>
                <a:latin typeface="+mn-lt"/>
                <a:ea typeface="+mn-ea"/>
                <a:cs typeface="+mn-cs"/>
              </a:rPr>
              <a:t> for his </a:t>
            </a:r>
            <a:r>
              <a:rPr lang="en-NZ" sz="1200" strike="noStrike" kern="1200" dirty="0" err="1">
                <a:solidFill>
                  <a:schemeClr val="tx1"/>
                </a:solidFill>
                <a:effectLst/>
                <a:latin typeface="+mn-lt"/>
                <a:ea typeface="+mn-ea"/>
                <a:cs typeface="+mn-cs"/>
              </a:rPr>
              <a:t>koha</a:t>
            </a:r>
            <a:r>
              <a:rPr lang="en-NZ" sz="1200" strike="noStrike" kern="1200" dirty="0">
                <a:solidFill>
                  <a:schemeClr val="tx1"/>
                </a:solidFill>
                <a:effectLst/>
                <a:latin typeface="+mn-lt"/>
                <a:ea typeface="+mn-ea"/>
                <a:cs typeface="+mn-cs"/>
              </a:rPr>
              <a:t> of this wharenui illustration.</a:t>
            </a:r>
          </a:p>
          <a:p>
            <a:endParaRPr lang="en-US" dirty="0"/>
          </a:p>
          <a:p>
            <a:endParaRPr lang="en-NZ" dirty="0"/>
          </a:p>
        </p:txBody>
      </p:sp>
      <p:sp>
        <p:nvSpPr>
          <p:cNvPr id="4" name="Slide Number Placeholder 3"/>
          <p:cNvSpPr>
            <a:spLocks noGrp="1"/>
          </p:cNvSpPr>
          <p:nvPr>
            <p:ph type="sldNum" sz="quarter" idx="5"/>
          </p:nvPr>
        </p:nvSpPr>
        <p:spPr/>
        <p:txBody>
          <a:bodyPr/>
          <a:lstStyle/>
          <a:p>
            <a:fld id="{9581C79A-154A-4D4A-B65B-FB44557ADAB5}" type="slidenum">
              <a:rPr lang="en-NZ" smtClean="0"/>
              <a:t>3</a:t>
            </a:fld>
            <a:endParaRPr lang="en-NZ"/>
          </a:p>
        </p:txBody>
      </p:sp>
    </p:spTree>
    <p:extLst>
      <p:ext uri="{BB962C8B-B14F-4D97-AF65-F5344CB8AC3E}">
        <p14:creationId xmlns:p14="http://schemas.microsoft.com/office/powerpoint/2010/main" val="239601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stage you may wish to watch the first of the </a:t>
            </a:r>
            <a:r>
              <a:rPr lang="en-US" dirty="0" err="1"/>
              <a:t>Huakina</a:t>
            </a:r>
            <a:r>
              <a:rPr lang="en-US" dirty="0"/>
              <a:t> Mai videos, which gives a broad introduction to what’s covered in more detail in this presentation.</a:t>
            </a:r>
          </a:p>
        </p:txBody>
      </p:sp>
      <p:sp>
        <p:nvSpPr>
          <p:cNvPr id="4" name="Slide Number Placeholder 3"/>
          <p:cNvSpPr>
            <a:spLocks noGrp="1"/>
          </p:cNvSpPr>
          <p:nvPr>
            <p:ph type="sldNum" sz="quarter" idx="5"/>
          </p:nvPr>
        </p:nvSpPr>
        <p:spPr/>
        <p:txBody>
          <a:bodyPr/>
          <a:lstStyle/>
          <a:p>
            <a:fld id="{9581C79A-154A-4D4A-B65B-FB44557ADAB5}" type="slidenum">
              <a:rPr lang="en-NZ" smtClean="0"/>
              <a:t>4</a:t>
            </a:fld>
            <a:endParaRPr lang="en-NZ"/>
          </a:p>
        </p:txBody>
      </p:sp>
    </p:spTree>
    <p:extLst>
      <p:ext uri="{BB962C8B-B14F-4D97-AF65-F5344CB8AC3E}">
        <p14:creationId xmlns:p14="http://schemas.microsoft.com/office/powerpoint/2010/main" val="154395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Allow about 6 minutes for this activity.  After 3 minutes, tell the group that they’re halfway through the time, to ensure both people get a chance to speak.</a:t>
            </a:r>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5</a:t>
            </a:fld>
            <a:endParaRPr lang="en-NZ"/>
          </a:p>
        </p:txBody>
      </p:sp>
    </p:spTree>
    <p:extLst>
      <p:ext uri="{BB962C8B-B14F-4D97-AF65-F5344CB8AC3E}">
        <p14:creationId xmlns:p14="http://schemas.microsoft.com/office/powerpoint/2010/main" val="17418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a:t>
            </a:r>
            <a:r>
              <a:rPr lang="en-NZ" sz="1200" kern="1200" dirty="0" err="1">
                <a:solidFill>
                  <a:schemeClr val="tx1"/>
                </a:solidFill>
                <a:effectLst/>
                <a:latin typeface="+mn-lt"/>
                <a:ea typeface="+mn-ea"/>
                <a:cs typeface="+mn-cs"/>
              </a:rPr>
              <a:t>Huakina</a:t>
            </a:r>
            <a:r>
              <a:rPr lang="en-NZ" sz="1200" kern="1200" dirty="0">
                <a:solidFill>
                  <a:schemeClr val="tx1"/>
                </a:solidFill>
                <a:effectLst/>
                <a:latin typeface="+mn-lt"/>
                <a:ea typeface="+mn-ea"/>
                <a:cs typeface="+mn-cs"/>
              </a:rPr>
              <a:t> Mai upholds and enacts the three principles of </a:t>
            </a:r>
            <a:r>
              <a:rPr lang="en-NZ" sz="1200" kern="1200" dirty="0" err="1">
                <a:solidFill>
                  <a:schemeClr val="tx1"/>
                </a:solidFill>
                <a:effectLst/>
                <a:latin typeface="+mn-lt"/>
                <a:ea typeface="+mn-ea"/>
                <a:cs typeface="+mn-cs"/>
              </a:rPr>
              <a:t>Te</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Tiriti</a:t>
            </a:r>
            <a:r>
              <a:rPr lang="en-NZ" sz="1200" kern="1200" dirty="0">
                <a:solidFill>
                  <a:schemeClr val="tx1"/>
                </a:solidFill>
                <a:effectLst/>
                <a:latin typeface="+mn-lt"/>
                <a:ea typeface="+mn-ea"/>
                <a:cs typeface="+mn-cs"/>
              </a:rPr>
              <a:t> </a:t>
            </a:r>
            <a:r>
              <a:rPr lang="mi-NZ" sz="1200" kern="1200" dirty="0">
                <a:solidFill>
                  <a:schemeClr val="tx1"/>
                </a:solidFill>
                <a:effectLst/>
                <a:latin typeface="+mn-lt"/>
                <a:ea typeface="+mn-ea"/>
                <a:cs typeface="+mn-cs"/>
              </a:rPr>
              <a:t>in many ways. Give some examples of how the initiative supports this on a daily basis, choosing from below:</a:t>
            </a:r>
            <a:br>
              <a:rPr lang="mi-NZ" sz="1200" kern="1200" dirty="0">
                <a:solidFill>
                  <a:schemeClr val="tx1"/>
                </a:solidFill>
                <a:effectLst/>
                <a:latin typeface="+mn-lt"/>
                <a:ea typeface="+mn-ea"/>
                <a:cs typeface="+mn-cs"/>
              </a:rPr>
            </a:br>
            <a:endParaRPr lang="mi-NZ" sz="1200" kern="1200" dirty="0">
              <a:solidFill>
                <a:schemeClr val="tx1"/>
              </a:solidFill>
              <a:effectLst/>
              <a:latin typeface="+mn-lt"/>
              <a:ea typeface="+mn-ea"/>
              <a:cs typeface="+mn-cs"/>
            </a:endParaRPr>
          </a:p>
          <a:p>
            <a:r>
              <a:rPr lang="mi-NZ" sz="1200" b="1" kern="1200" dirty="0">
                <a:solidFill>
                  <a:schemeClr val="tx1"/>
                </a:solidFill>
                <a:effectLst/>
                <a:latin typeface="+mn-lt"/>
                <a:ea typeface="+mn-ea"/>
                <a:cs typeface="+mn-cs"/>
              </a:rPr>
              <a:t>Partnership</a:t>
            </a:r>
            <a:r>
              <a:rPr lang="mi-NZ" sz="1200" kern="1200" dirty="0">
                <a:solidFill>
                  <a:schemeClr val="tx1"/>
                </a:solidFill>
                <a:effectLst/>
                <a:latin typeface="+mn-lt"/>
                <a:ea typeface="+mn-ea"/>
                <a:cs typeface="+mn-cs"/>
              </a:rPr>
              <a:t>: </a:t>
            </a:r>
            <a:r>
              <a:rPr lang="mi-NZ" sz="1200" i="1" kern="1200" dirty="0">
                <a:solidFill>
                  <a:schemeClr val="tx1"/>
                </a:solidFill>
                <a:effectLst/>
                <a:latin typeface="+mn-lt"/>
                <a:ea typeface="+mn-ea"/>
                <a:cs typeface="+mn-cs"/>
              </a:rPr>
              <a:t>Working together</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a:solidFill>
                  <a:schemeClr val="tx1"/>
                </a:solidFill>
                <a:effectLst/>
                <a:latin typeface="+mn-lt"/>
                <a:ea typeface="+mn-ea"/>
                <a:cs typeface="+mn-cs"/>
              </a:rPr>
              <a:t>There is a balance of power, and power-sharing is valued.</a:t>
            </a:r>
            <a:endParaRPr lang="en-NZ"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a:solidFill>
                  <a:schemeClr val="tx1"/>
                </a:solidFill>
                <a:effectLst/>
                <a:latin typeface="+mn-lt"/>
                <a:ea typeface="+mn-ea"/>
                <a:cs typeface="+mn-cs"/>
              </a:rPr>
              <a:t>Whānau are involved in decisions and consulted as partners.</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a:solidFill>
                  <a:schemeClr val="tx1"/>
                </a:solidFill>
                <a:effectLst/>
                <a:latin typeface="+mn-lt"/>
                <a:ea typeface="+mn-ea"/>
                <a:cs typeface="+mn-cs"/>
              </a:rPr>
              <a:t>There are appropriate ways of engaging and communicating with mana whenua.</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Partnerships with mana whenua are established and maintained.</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r>
              <a:rPr lang="mi-NZ" sz="1200" b="1" kern="1200" dirty="0">
                <a:solidFill>
                  <a:schemeClr val="tx1"/>
                </a:solidFill>
                <a:effectLst/>
                <a:latin typeface="+mn-lt"/>
                <a:ea typeface="+mn-ea"/>
                <a:cs typeface="+mn-cs"/>
              </a:rPr>
              <a:t>Protection</a:t>
            </a:r>
            <a:r>
              <a:rPr lang="mi-NZ" sz="1200" kern="1200" dirty="0">
                <a:solidFill>
                  <a:schemeClr val="tx1"/>
                </a:solidFill>
                <a:effectLst/>
                <a:latin typeface="+mn-lt"/>
                <a:ea typeface="+mn-ea"/>
                <a:cs typeface="+mn-cs"/>
              </a:rPr>
              <a:t>: </a:t>
            </a:r>
            <a:r>
              <a:rPr lang="mi-NZ" sz="1200" i="1" kern="1200" dirty="0">
                <a:solidFill>
                  <a:schemeClr val="tx1"/>
                </a:solidFill>
                <a:effectLst/>
                <a:latin typeface="+mn-lt"/>
                <a:ea typeface="+mn-ea"/>
                <a:cs typeface="+mn-cs"/>
              </a:rPr>
              <a:t>Uplifting mana</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a:solidFill>
                  <a:schemeClr val="tx1"/>
                </a:solidFill>
                <a:effectLst/>
                <a:latin typeface="+mn-lt"/>
                <a:ea typeface="+mn-ea"/>
                <a:cs typeface="+mn-cs"/>
              </a:rPr>
              <a:t>The mana and wellbeing of ākonga and whānau remain intact.</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a:solidFill>
                  <a:schemeClr val="tx1"/>
                </a:solidFill>
                <a:effectLst/>
                <a:latin typeface="+mn-lt"/>
                <a:ea typeface="+mn-ea"/>
                <a:cs typeface="+mn-cs"/>
              </a:rPr>
              <a:t>Whānau preferences and practices are respected and valued.</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a:solidFill>
                  <a:schemeClr val="tx1"/>
                </a:solidFill>
                <a:effectLst/>
                <a:latin typeface="+mn-lt"/>
                <a:ea typeface="+mn-ea"/>
                <a:cs typeface="+mn-cs"/>
              </a:rPr>
              <a:t>Strengths-based and restorative approaches inform teaching and learning.</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a:solidFill>
                  <a:schemeClr val="tx1"/>
                </a:solidFill>
                <a:effectLst/>
                <a:latin typeface="+mn-lt"/>
                <a:ea typeface="+mn-ea"/>
                <a:cs typeface="+mn-cs"/>
              </a:rPr>
              <a:t>Te reo Māori is learned, taught, and respectfully incorporated in daily interactions.</a:t>
            </a:r>
            <a:br>
              <a:rPr lang="mi-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r>
              <a:rPr lang="mi-NZ" sz="1200" b="1" kern="1200" dirty="0">
                <a:solidFill>
                  <a:schemeClr val="tx1"/>
                </a:solidFill>
                <a:effectLst/>
                <a:latin typeface="+mn-lt"/>
                <a:ea typeface="+mn-ea"/>
                <a:cs typeface="+mn-cs"/>
              </a:rPr>
              <a:t>Participation: </a:t>
            </a:r>
            <a:r>
              <a:rPr lang="mi-NZ" sz="1200" i="1" kern="1200" dirty="0">
                <a:solidFill>
                  <a:schemeClr val="tx1"/>
                </a:solidFill>
                <a:effectLst/>
                <a:latin typeface="+mn-lt"/>
                <a:ea typeface="+mn-ea"/>
                <a:cs typeface="+mn-cs"/>
              </a:rPr>
              <a:t>Ensuring equity </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a:solidFill>
                  <a:schemeClr val="tx1"/>
                </a:solidFill>
                <a:effectLst/>
                <a:latin typeface="+mn-lt"/>
                <a:ea typeface="+mn-ea"/>
                <a:cs typeface="+mn-cs"/>
              </a:rPr>
              <a:t>Whānau have access to appropriate services and supports for their tamariki.</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a:solidFill>
                  <a:schemeClr val="tx1"/>
                </a:solidFill>
                <a:effectLst/>
                <a:latin typeface="+mn-lt"/>
                <a:ea typeface="+mn-ea"/>
                <a:cs typeface="+mn-cs"/>
              </a:rPr>
              <a:t>The school curriculum is culturally rich and relevant.</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a:solidFill>
                  <a:schemeClr val="tx1"/>
                </a:solidFill>
                <a:effectLst/>
                <a:latin typeface="+mn-lt"/>
                <a:ea typeface="+mn-ea"/>
                <a:cs typeface="+mn-cs"/>
              </a:rPr>
              <a:t>Participation of ākonga is actively facilitated to improve outcomes.</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mi-NZ" sz="1200" kern="1200" dirty="0">
                <a:solidFill>
                  <a:schemeClr val="tx1"/>
                </a:solidFill>
                <a:effectLst/>
                <a:latin typeface="+mn-lt"/>
                <a:ea typeface="+mn-ea"/>
                <a:cs typeface="+mn-cs"/>
              </a:rPr>
              <a:t>Cultural advice and guidance are sought to enhance understandings and actions.</a:t>
            </a:r>
            <a:endParaRPr lang="en-NZ"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6</a:t>
            </a:fld>
            <a:endParaRPr lang="en-NZ"/>
          </a:p>
        </p:txBody>
      </p:sp>
    </p:spTree>
    <p:extLst>
      <p:ext uri="{BB962C8B-B14F-4D97-AF65-F5344CB8AC3E}">
        <p14:creationId xmlns:p14="http://schemas.microsoft.com/office/powerpoint/2010/main" val="42333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Explain that:</a:t>
            </a:r>
          </a:p>
          <a:p>
            <a:pPr marL="171450" indent="-171450">
              <a:buFont typeface="Arial" panose="020B0604020202020204" pitchFamily="34" charset="0"/>
              <a:buChar char="•"/>
            </a:pPr>
            <a:r>
              <a:rPr lang="en-NZ" sz="1200" kern="1200" dirty="0" err="1">
                <a:solidFill>
                  <a:schemeClr val="tx1"/>
                </a:solidFill>
                <a:effectLst/>
                <a:latin typeface="+mn-lt"/>
                <a:ea typeface="+mn-ea"/>
                <a:cs typeface="+mn-cs"/>
              </a:rPr>
              <a:t>Huakina</a:t>
            </a:r>
            <a:r>
              <a:rPr lang="en-NZ" sz="1200" kern="1200" dirty="0">
                <a:solidFill>
                  <a:schemeClr val="tx1"/>
                </a:solidFill>
                <a:effectLst/>
                <a:latin typeface="+mn-lt"/>
                <a:ea typeface="+mn-ea"/>
                <a:cs typeface="+mn-cs"/>
              </a:rPr>
              <a:t> Mai upholds the </a:t>
            </a:r>
            <a:r>
              <a:rPr lang="en-NZ" sz="1200" i="1" kern="1200" dirty="0">
                <a:solidFill>
                  <a:schemeClr val="tx1"/>
                </a:solidFill>
                <a:effectLst/>
                <a:latin typeface="+mn-lt"/>
                <a:ea typeface="+mn-ea"/>
                <a:cs typeface="+mn-cs"/>
              </a:rPr>
              <a:t>Ka Hikitia</a:t>
            </a:r>
            <a:r>
              <a:rPr lang="en-NZ" sz="1200" kern="1200" dirty="0">
                <a:solidFill>
                  <a:schemeClr val="tx1"/>
                </a:solidFill>
                <a:effectLst/>
                <a:latin typeface="+mn-lt"/>
                <a:ea typeface="+mn-ea"/>
                <a:cs typeface="+mn-cs"/>
              </a:rPr>
              <a:t> aspirational goal of Māori enjoying and achieving educational success as Māori. It</a:t>
            </a:r>
            <a:r>
              <a:rPr lang="en-NZ" sz="1200" i="1" kern="120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promotes </a:t>
            </a:r>
            <a:r>
              <a:rPr lang="en-NZ" sz="1200" kern="1200" dirty="0" err="1">
                <a:solidFill>
                  <a:schemeClr val="tx1"/>
                </a:solidFill>
                <a:effectLst/>
                <a:latin typeface="+mn-lt"/>
                <a:ea typeface="+mn-ea"/>
                <a:cs typeface="+mn-cs"/>
              </a:rPr>
              <a:t>whānau</a:t>
            </a:r>
            <a:r>
              <a:rPr lang="en-NZ" sz="1200" kern="1200" dirty="0">
                <a:solidFill>
                  <a:schemeClr val="tx1"/>
                </a:solidFill>
                <a:effectLst/>
                <a:latin typeface="+mn-lt"/>
                <a:ea typeface="+mn-ea"/>
                <a:cs typeface="+mn-cs"/>
              </a:rPr>
              <a:t>, schools, and iwi working together to build a culturally responsive and restorative school culture.</a:t>
            </a:r>
            <a:br>
              <a:rPr lang="en-NZ" sz="1200" kern="1200" dirty="0">
                <a:solidFill>
                  <a:schemeClr val="tx1"/>
                </a:solidFill>
                <a:effectLst/>
                <a:latin typeface="+mn-lt"/>
                <a:ea typeface="+mn-ea"/>
                <a:cs typeface="+mn-cs"/>
              </a:rPr>
            </a:br>
            <a:r>
              <a:rPr lang="en-NZ"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NZ" sz="1200" kern="1200" dirty="0" err="1">
                <a:solidFill>
                  <a:schemeClr val="tx1"/>
                </a:solidFill>
                <a:effectLst/>
                <a:latin typeface="+mn-lt"/>
                <a:ea typeface="+mn-ea"/>
                <a:cs typeface="+mn-cs"/>
              </a:rPr>
              <a:t>Huakina</a:t>
            </a:r>
            <a:r>
              <a:rPr lang="en-NZ" sz="1200" kern="1200" dirty="0">
                <a:solidFill>
                  <a:schemeClr val="tx1"/>
                </a:solidFill>
                <a:effectLst/>
                <a:latin typeface="+mn-lt"/>
                <a:ea typeface="+mn-ea"/>
                <a:cs typeface="+mn-cs"/>
              </a:rPr>
              <a:t> Mai aligns with </a:t>
            </a:r>
            <a:r>
              <a:rPr lang="en-NZ" sz="1200" i="1" kern="1200" dirty="0">
                <a:solidFill>
                  <a:schemeClr val="tx1"/>
                </a:solidFill>
                <a:effectLst/>
                <a:latin typeface="+mn-lt"/>
                <a:ea typeface="+mn-ea"/>
                <a:cs typeface="+mn-cs"/>
              </a:rPr>
              <a:t>The New Zealand Curriculum</a:t>
            </a:r>
            <a:r>
              <a:rPr lang="en-NZ" sz="1200"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Tātaiako</a:t>
            </a:r>
            <a:r>
              <a:rPr lang="en-NZ" sz="1200" kern="1200" dirty="0">
                <a:solidFill>
                  <a:schemeClr val="tx1"/>
                </a:solidFill>
                <a:effectLst/>
                <a:latin typeface="+mn-lt"/>
                <a:ea typeface="+mn-ea"/>
                <a:cs typeface="+mn-cs"/>
              </a:rPr>
              <a:t>, and </a:t>
            </a:r>
            <a:r>
              <a:rPr lang="en-NZ" sz="1200" i="1" kern="1200" dirty="0">
                <a:solidFill>
                  <a:schemeClr val="tx1"/>
                </a:solidFill>
                <a:effectLst/>
                <a:latin typeface="+mn-lt"/>
                <a:ea typeface="+mn-ea"/>
                <a:cs typeface="+mn-cs"/>
              </a:rPr>
              <a:t>Our Code, Our Standards </a:t>
            </a:r>
            <a:r>
              <a:rPr lang="en-NZ" sz="1200" kern="1200" dirty="0">
                <a:solidFill>
                  <a:schemeClr val="tx1"/>
                </a:solidFill>
                <a:effectLst/>
                <a:latin typeface="+mn-lt"/>
                <a:ea typeface="+mn-ea"/>
                <a:cs typeface="+mn-cs"/>
              </a:rPr>
              <a:t>to support culturally sustaining practice by </a:t>
            </a:r>
            <a:r>
              <a:rPr lang="en-NZ" sz="1200" kern="1200" dirty="0" err="1">
                <a:solidFill>
                  <a:schemeClr val="tx1"/>
                </a:solidFill>
                <a:effectLst/>
                <a:latin typeface="+mn-lt"/>
                <a:ea typeface="+mn-ea"/>
                <a:cs typeface="+mn-cs"/>
              </a:rPr>
              <a:t>kaiako</a:t>
            </a:r>
            <a:r>
              <a:rPr lang="en-NZ" sz="1200" kern="1200" dirty="0">
                <a:solidFill>
                  <a:schemeClr val="tx1"/>
                </a:solidFill>
                <a:effectLst/>
                <a:latin typeface="+mn-lt"/>
                <a:ea typeface="+mn-ea"/>
                <a:cs typeface="+mn-cs"/>
              </a:rPr>
              <a:t> in the Aotearoa New Zealand context.</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pPr marL="0" indent="0">
              <a:buFont typeface="Arial" panose="020B0604020202020204" pitchFamily="34" charset="0"/>
              <a:buNone/>
            </a:pPr>
            <a:r>
              <a:rPr lang="en-NZ" sz="1200" kern="1200" dirty="0">
                <a:solidFill>
                  <a:schemeClr val="tx1"/>
                </a:solidFill>
                <a:effectLst/>
                <a:latin typeface="+mn-lt"/>
                <a:ea typeface="+mn-ea"/>
                <a:cs typeface="+mn-cs"/>
              </a:rPr>
              <a:t>To support this second statement, draw on the </a:t>
            </a:r>
            <a:r>
              <a:rPr lang="en-NZ" sz="1200" b="0" kern="1200" dirty="0">
                <a:solidFill>
                  <a:schemeClr val="tx1"/>
                </a:solidFill>
                <a:effectLst/>
                <a:latin typeface="+mn-lt"/>
                <a:ea typeface="+mn-ea"/>
                <a:cs typeface="+mn-cs"/>
              </a:rPr>
              <a:t>information below </a:t>
            </a:r>
            <a:r>
              <a:rPr lang="en-NZ" sz="1200" kern="1200" dirty="0">
                <a:solidFill>
                  <a:schemeClr val="tx1"/>
                </a:solidFill>
                <a:effectLst/>
                <a:latin typeface="+mn-lt"/>
                <a:ea typeface="+mn-ea"/>
                <a:cs typeface="+mn-cs"/>
              </a:rPr>
              <a:t>as required.</a:t>
            </a:r>
          </a:p>
          <a:p>
            <a:pPr marL="171450" lvl="0" indent="-171450">
              <a:buFont typeface="Arial" panose="020B0604020202020204" pitchFamily="34" charset="0"/>
              <a:buChar char="•"/>
            </a:pPr>
            <a:r>
              <a:rPr lang="en-NZ" sz="1200" i="1" kern="1200" dirty="0">
                <a:solidFill>
                  <a:schemeClr val="tx1"/>
                </a:solidFill>
                <a:effectLst/>
                <a:latin typeface="+mn-lt"/>
                <a:ea typeface="+mn-ea"/>
                <a:cs typeface="+mn-cs"/>
              </a:rPr>
              <a:t>The New Zealand Curriculum</a:t>
            </a:r>
            <a:r>
              <a:rPr lang="en-NZ" sz="1200" kern="1200" dirty="0">
                <a:solidFill>
                  <a:schemeClr val="tx1"/>
                </a:solidFill>
                <a:effectLst/>
                <a:latin typeface="+mn-lt"/>
                <a:ea typeface="+mn-ea"/>
                <a:cs typeface="+mn-cs"/>
              </a:rPr>
              <a:t> articulates a vision in which our young people “work to create an Aotearoa New Zealand in which Māori and </a:t>
            </a:r>
            <a:r>
              <a:rPr lang="en-NZ" sz="1200" kern="1200" dirty="0" err="1">
                <a:solidFill>
                  <a:schemeClr val="tx1"/>
                </a:solidFill>
                <a:effectLst/>
                <a:latin typeface="+mn-lt"/>
                <a:ea typeface="+mn-ea"/>
                <a:cs typeface="+mn-cs"/>
              </a:rPr>
              <a:t>Pākehā</a:t>
            </a:r>
            <a:r>
              <a:rPr lang="en-NZ" sz="1200" kern="1200" dirty="0">
                <a:solidFill>
                  <a:schemeClr val="tx1"/>
                </a:solidFill>
                <a:effectLst/>
                <a:latin typeface="+mn-lt"/>
                <a:ea typeface="+mn-ea"/>
                <a:cs typeface="+mn-cs"/>
              </a:rPr>
              <a:t> recognise each other as full Treaty partners, and in which all cultures are valued for the contributions they bring” (page 8). </a:t>
            </a:r>
            <a:r>
              <a:rPr lang="en-NZ" sz="1200" kern="1200" dirty="0" err="1">
                <a:solidFill>
                  <a:schemeClr val="tx1"/>
                </a:solidFill>
                <a:effectLst/>
                <a:latin typeface="+mn-lt"/>
                <a:ea typeface="+mn-ea"/>
                <a:cs typeface="+mn-cs"/>
              </a:rPr>
              <a:t>Huakina</a:t>
            </a:r>
            <a:r>
              <a:rPr lang="en-NZ" sz="1200" kern="1200" dirty="0">
                <a:solidFill>
                  <a:schemeClr val="tx1"/>
                </a:solidFill>
                <a:effectLst/>
                <a:latin typeface="+mn-lt"/>
                <a:ea typeface="+mn-ea"/>
                <a:cs typeface="+mn-cs"/>
              </a:rPr>
              <a:t> Mai upholds this vision by integrating </a:t>
            </a:r>
            <a:r>
              <a:rPr lang="en-NZ" sz="1200" kern="1200" dirty="0" err="1">
                <a:solidFill>
                  <a:schemeClr val="tx1"/>
                </a:solidFill>
                <a:effectLst/>
                <a:latin typeface="+mn-lt"/>
                <a:ea typeface="+mn-ea"/>
                <a:cs typeface="+mn-cs"/>
              </a:rPr>
              <a:t>te</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reo</a:t>
            </a:r>
            <a:r>
              <a:rPr lang="en-NZ" sz="1200" kern="1200" dirty="0">
                <a:solidFill>
                  <a:schemeClr val="tx1"/>
                </a:solidFill>
                <a:effectLst/>
                <a:latin typeface="+mn-lt"/>
                <a:ea typeface="+mn-ea"/>
                <a:cs typeface="+mn-cs"/>
              </a:rPr>
              <a:t> Māori and tikanga into the learning environment and by placing whanaungatanga at the core of culturally responsive teaching.</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i="1" kern="1200" dirty="0" err="1">
                <a:solidFill>
                  <a:schemeClr val="tx1"/>
                </a:solidFill>
                <a:effectLst/>
                <a:latin typeface="+mn-lt"/>
                <a:ea typeface="+mn-ea"/>
                <a:cs typeface="+mn-cs"/>
              </a:rPr>
              <a:t>Tātaiako</a:t>
            </a:r>
            <a:r>
              <a:rPr lang="en-NZ" sz="1200" i="1" kern="120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emphasises five cultural competencies for </a:t>
            </a:r>
            <a:r>
              <a:rPr lang="en-NZ" sz="1200" kern="1200" dirty="0" err="1">
                <a:solidFill>
                  <a:schemeClr val="tx1"/>
                </a:solidFill>
                <a:effectLst/>
                <a:latin typeface="+mn-lt"/>
                <a:ea typeface="+mn-ea"/>
                <a:cs typeface="+mn-cs"/>
              </a:rPr>
              <a:t>kaiako</a:t>
            </a:r>
            <a:r>
              <a:rPr lang="en-NZ" sz="1200" kern="1200" dirty="0">
                <a:solidFill>
                  <a:schemeClr val="tx1"/>
                </a:solidFill>
                <a:effectLst/>
                <a:latin typeface="+mn-lt"/>
                <a:ea typeface="+mn-ea"/>
                <a:cs typeface="+mn-cs"/>
              </a:rPr>
              <a:t> of Māori learners, with a central focus on supporting Māori learners to succeed as Māori. Pages 18–24 of the </a:t>
            </a:r>
            <a:r>
              <a:rPr lang="en-NZ" sz="1200" kern="1200" dirty="0" err="1">
                <a:solidFill>
                  <a:schemeClr val="tx1"/>
                </a:solidFill>
                <a:effectLst/>
                <a:latin typeface="+mn-lt"/>
                <a:ea typeface="+mn-ea"/>
                <a:cs typeface="+mn-cs"/>
              </a:rPr>
              <a:t>kete</a:t>
            </a:r>
            <a:r>
              <a:rPr lang="en-NZ" sz="1200" kern="1200" dirty="0">
                <a:solidFill>
                  <a:schemeClr val="tx1"/>
                </a:solidFill>
                <a:effectLst/>
                <a:latin typeface="+mn-lt"/>
                <a:ea typeface="+mn-ea"/>
                <a:cs typeface="+mn-cs"/>
              </a:rPr>
              <a:t> discuss how </a:t>
            </a:r>
            <a:r>
              <a:rPr lang="en-NZ" sz="1200" kern="1200" dirty="0" err="1">
                <a:solidFill>
                  <a:schemeClr val="tx1"/>
                </a:solidFill>
                <a:effectLst/>
                <a:latin typeface="+mn-lt"/>
                <a:ea typeface="+mn-ea"/>
                <a:cs typeface="+mn-cs"/>
              </a:rPr>
              <a:t>Huakina</a:t>
            </a:r>
            <a:r>
              <a:rPr lang="en-NZ" sz="1200" kern="1200" dirty="0">
                <a:solidFill>
                  <a:schemeClr val="tx1"/>
                </a:solidFill>
                <a:effectLst/>
                <a:latin typeface="+mn-lt"/>
                <a:ea typeface="+mn-ea"/>
                <a:cs typeface="+mn-cs"/>
              </a:rPr>
              <a:t> Mai supports the development of these competencies. </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i="1" kern="1200" dirty="0">
                <a:solidFill>
                  <a:schemeClr val="tx1"/>
                </a:solidFill>
                <a:effectLst/>
                <a:latin typeface="+mn-lt"/>
                <a:ea typeface="+mn-ea"/>
                <a:cs typeface="+mn-cs"/>
              </a:rPr>
              <a:t>Our Code Our Standards</a:t>
            </a:r>
            <a:r>
              <a:rPr lang="en-NZ" sz="1200" kern="1200" dirty="0">
                <a:solidFill>
                  <a:schemeClr val="tx1"/>
                </a:solidFill>
                <a:effectLst/>
                <a:latin typeface="+mn-lt"/>
                <a:ea typeface="+mn-ea"/>
                <a:cs typeface="+mn-cs"/>
              </a:rPr>
              <a:t> “sets out the high standards for ethical behaviour that are expected of every teacher” (page ii) in Aotearoa New Zealand. Central to the code – and </a:t>
            </a:r>
            <a:r>
              <a:rPr lang="en-NZ" sz="1200" kern="1200" dirty="0" err="1">
                <a:solidFill>
                  <a:schemeClr val="tx1"/>
                </a:solidFill>
                <a:effectLst/>
                <a:latin typeface="+mn-lt"/>
                <a:ea typeface="+mn-ea"/>
                <a:cs typeface="+mn-cs"/>
              </a:rPr>
              <a:t>Huakina</a:t>
            </a:r>
            <a:r>
              <a:rPr lang="en-NZ" sz="1200" kern="1200" dirty="0">
                <a:solidFill>
                  <a:schemeClr val="tx1"/>
                </a:solidFill>
                <a:effectLst/>
                <a:latin typeface="+mn-lt"/>
                <a:ea typeface="+mn-ea"/>
                <a:cs typeface="+mn-cs"/>
              </a:rPr>
              <a:t> Mai – are the value of whanaungatanga and a commitment to partnership between Māori and </a:t>
            </a:r>
            <a:r>
              <a:rPr lang="en-NZ" sz="1200" kern="1200" dirty="0" err="1">
                <a:solidFill>
                  <a:schemeClr val="tx1"/>
                </a:solidFill>
                <a:effectLst/>
                <a:latin typeface="+mn-lt"/>
                <a:ea typeface="+mn-ea"/>
                <a:cs typeface="+mn-cs"/>
              </a:rPr>
              <a:t>Pākehā</a:t>
            </a:r>
            <a:r>
              <a:rPr lang="en-NZ" sz="1200" kern="1200" dirty="0">
                <a:solidFill>
                  <a:schemeClr val="tx1"/>
                </a:solidFill>
                <a:effectLst/>
                <a:latin typeface="+mn-lt"/>
                <a:ea typeface="+mn-ea"/>
                <a:cs typeface="+mn-cs"/>
              </a:rPr>
              <a:t> in accordance with </a:t>
            </a:r>
            <a:r>
              <a:rPr lang="en-NZ" sz="1200" kern="1200" dirty="0" err="1">
                <a:solidFill>
                  <a:schemeClr val="tx1"/>
                </a:solidFill>
                <a:effectLst/>
                <a:latin typeface="+mn-lt"/>
                <a:ea typeface="+mn-ea"/>
                <a:cs typeface="+mn-cs"/>
              </a:rPr>
              <a:t>Te</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Tiriti</a:t>
            </a:r>
            <a:r>
              <a:rPr lang="en-NZ" sz="1200" kern="1200" dirty="0">
                <a:solidFill>
                  <a:schemeClr val="tx1"/>
                </a:solidFill>
                <a:effectLst/>
                <a:latin typeface="+mn-lt"/>
                <a:ea typeface="+mn-ea"/>
                <a:cs typeface="+mn-cs"/>
              </a:rPr>
              <a:t> o Waitangi. </a:t>
            </a:r>
          </a:p>
          <a:p>
            <a:endParaRPr lang="en-US" b="1" i="1" dirty="0"/>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7</a:t>
            </a:fld>
            <a:endParaRPr lang="en-NZ"/>
          </a:p>
        </p:txBody>
      </p:sp>
    </p:spTree>
    <p:extLst>
      <p:ext uri="{BB962C8B-B14F-4D97-AF65-F5344CB8AC3E}">
        <p14:creationId xmlns:p14="http://schemas.microsoft.com/office/powerpoint/2010/main" val="165885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Discuss the different levels </a:t>
            </a:r>
            <a:r>
              <a:rPr lang="en-NZ" sz="1200" b="0" kern="1200" dirty="0">
                <a:solidFill>
                  <a:schemeClr val="tx1"/>
                </a:solidFill>
                <a:effectLst/>
                <a:latin typeface="+mn-lt"/>
                <a:ea typeface="+mn-ea"/>
                <a:cs typeface="+mn-cs"/>
              </a:rPr>
              <a:t>that</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Huakina</a:t>
            </a:r>
            <a:r>
              <a:rPr lang="en-NZ" sz="1200" kern="1200" dirty="0">
                <a:solidFill>
                  <a:schemeClr val="tx1"/>
                </a:solidFill>
                <a:effectLst/>
                <a:latin typeface="+mn-lt"/>
                <a:ea typeface="+mn-ea"/>
                <a:cs typeface="+mn-cs"/>
              </a:rPr>
              <a:t> Mai operates at.</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Discuss also how </a:t>
            </a:r>
            <a:r>
              <a:rPr lang="en-NZ" sz="1200" kern="1200" dirty="0" err="1">
                <a:solidFill>
                  <a:schemeClr val="tx1"/>
                </a:solidFill>
                <a:effectLst/>
                <a:latin typeface="+mn-lt"/>
                <a:ea typeface="+mn-ea"/>
                <a:cs typeface="+mn-cs"/>
              </a:rPr>
              <a:t>Huakina</a:t>
            </a:r>
            <a:r>
              <a:rPr lang="en-NZ" sz="1200" kern="1200" dirty="0">
                <a:solidFill>
                  <a:schemeClr val="tx1"/>
                </a:solidFill>
                <a:effectLst/>
                <a:latin typeface="+mn-lt"/>
                <a:ea typeface="+mn-ea"/>
                <a:cs typeface="+mn-cs"/>
              </a:rPr>
              <a:t> Mai can be implemented at an </a:t>
            </a:r>
            <a:r>
              <a:rPr lang="en-NZ" sz="1200" b="0" kern="1200" dirty="0">
                <a:solidFill>
                  <a:schemeClr val="tx1"/>
                </a:solidFill>
                <a:effectLst/>
                <a:latin typeface="+mn-lt"/>
                <a:ea typeface="+mn-ea"/>
                <a:cs typeface="+mn-cs"/>
              </a:rPr>
              <a:t>individual school </a:t>
            </a:r>
            <a:r>
              <a:rPr lang="en-NZ" sz="1200" kern="1200" dirty="0">
                <a:solidFill>
                  <a:schemeClr val="tx1"/>
                </a:solidFill>
                <a:effectLst/>
                <a:latin typeface="+mn-lt"/>
                <a:ea typeface="+mn-ea"/>
                <a:cs typeface="+mn-cs"/>
              </a:rPr>
              <a:t>level, or cluster-wide. </a:t>
            </a:r>
            <a:r>
              <a:rPr lang="en-NZ" sz="1200" kern="1200" dirty="0" err="1">
                <a:solidFill>
                  <a:schemeClr val="tx1"/>
                </a:solidFill>
                <a:effectLst/>
                <a:latin typeface="+mn-lt"/>
                <a:ea typeface="+mn-ea"/>
                <a:cs typeface="+mn-cs"/>
              </a:rPr>
              <a:t>Kāhui</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Ako</a:t>
            </a:r>
            <a:r>
              <a:rPr lang="en-NZ" sz="1200" kern="1200" dirty="0">
                <a:solidFill>
                  <a:schemeClr val="tx1"/>
                </a:solidFill>
                <a:effectLst/>
                <a:latin typeface="+mn-lt"/>
                <a:ea typeface="+mn-ea"/>
                <a:cs typeface="+mn-cs"/>
              </a:rPr>
              <a:t> or school clusters may choose to implement </a:t>
            </a:r>
            <a:r>
              <a:rPr lang="en-NZ" sz="1200" kern="1200" dirty="0" err="1">
                <a:solidFill>
                  <a:schemeClr val="tx1"/>
                </a:solidFill>
                <a:effectLst/>
                <a:latin typeface="+mn-lt"/>
                <a:ea typeface="+mn-ea"/>
                <a:cs typeface="+mn-cs"/>
              </a:rPr>
              <a:t>Huakina</a:t>
            </a:r>
            <a:r>
              <a:rPr lang="en-NZ" sz="1200" kern="1200" dirty="0">
                <a:solidFill>
                  <a:schemeClr val="tx1"/>
                </a:solidFill>
                <a:effectLst/>
                <a:latin typeface="+mn-lt"/>
                <a:ea typeface="+mn-ea"/>
                <a:cs typeface="+mn-cs"/>
              </a:rPr>
              <a:t> Mai fully across their cluster, or a group of schools within the cluster might do so. </a:t>
            </a:r>
          </a:p>
          <a:p>
            <a:endParaRPr lang="en-US" b="1" i="1" dirty="0"/>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8</a:t>
            </a:fld>
            <a:endParaRPr lang="en-NZ"/>
          </a:p>
        </p:txBody>
      </p:sp>
    </p:spTree>
    <p:extLst>
      <p:ext uri="{BB962C8B-B14F-4D97-AF65-F5344CB8AC3E}">
        <p14:creationId xmlns:p14="http://schemas.microsoft.com/office/powerpoint/2010/main" val="374963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Explain: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mn-lt"/>
                <a:cs typeface="Calibri" panose="020F0502020204030204" pitchFamily="34" charset="0"/>
              </a:rPr>
              <a:t>The </a:t>
            </a:r>
            <a:r>
              <a:rPr lang="en-US" sz="1100" dirty="0" err="1">
                <a:latin typeface="+mn-lt"/>
                <a:cs typeface="Calibri" panose="020F0502020204030204" pitchFamily="34" charset="0"/>
              </a:rPr>
              <a:t>kete</a:t>
            </a:r>
            <a:r>
              <a:rPr lang="en-US" sz="1100" dirty="0">
                <a:latin typeface="+mn-lt"/>
                <a:cs typeface="Calibri" panose="020F0502020204030204" pitchFamily="34" charset="0"/>
              </a:rPr>
              <a:t> is </a:t>
            </a:r>
            <a:r>
              <a:rPr lang="en-NZ" dirty="0"/>
              <a:t>for the </a:t>
            </a:r>
            <a:r>
              <a:rPr lang="en-NZ" dirty="0" err="1"/>
              <a:t>Huakina</a:t>
            </a:r>
            <a:r>
              <a:rPr lang="en-NZ" dirty="0"/>
              <a:t> Mai Team – the group of </a:t>
            </a:r>
            <a:r>
              <a:rPr lang="en-NZ" dirty="0" err="1"/>
              <a:t>kaiako</a:t>
            </a:r>
            <a:r>
              <a:rPr lang="en-NZ" dirty="0"/>
              <a:t>, school leaders, and </a:t>
            </a:r>
            <a:r>
              <a:rPr lang="en-NZ" dirty="0" err="1"/>
              <a:t>whānau</a:t>
            </a:r>
            <a:r>
              <a:rPr lang="en-NZ" dirty="0"/>
              <a:t> members that leads implementation.</a:t>
            </a:r>
            <a:br>
              <a:rPr lang="en-NZ" dirty="0"/>
            </a:br>
            <a:endParaRPr lang="en-NZ" sz="1100" dirty="0"/>
          </a:p>
          <a:p>
            <a:r>
              <a:rPr lang="en-US" b="0" baseline="0" dirty="0"/>
              <a:t>The videos and </a:t>
            </a:r>
            <a:r>
              <a:rPr lang="en-US" b="0" baseline="0" dirty="0" err="1"/>
              <a:t>Powerpoint</a:t>
            </a:r>
            <a:r>
              <a:rPr lang="en-US" b="0" baseline="0" dirty="0"/>
              <a:t> are on </a:t>
            </a:r>
            <a:r>
              <a:rPr lang="en-US" b="0" i="0" baseline="0" dirty="0"/>
              <a:t>TKI at </a:t>
            </a:r>
            <a:r>
              <a:rPr lang="en-US" b="0" i="1" baseline="0" dirty="0"/>
              <a:t>https://pb4l.tki.org.nz/Kaupapa-Maori/</a:t>
            </a:r>
            <a:r>
              <a:rPr lang="en-US" b="0" i="1" baseline="0" dirty="0" err="1"/>
              <a:t>Huakina</a:t>
            </a:r>
            <a:r>
              <a:rPr lang="en-US" b="0" i="1" baseline="0" dirty="0"/>
              <a:t>-Mai </a:t>
            </a:r>
            <a:r>
              <a:rPr lang="en-US" b="0" baseline="0" dirty="0"/>
              <a:t>and are designed to support the school community to </a:t>
            </a:r>
            <a:r>
              <a:rPr lang="en-US" b="0" baseline="0" dirty="0" err="1"/>
              <a:t>familiarise</a:t>
            </a:r>
            <a:r>
              <a:rPr lang="en-US" b="0" baseline="0" dirty="0"/>
              <a:t> itself with </a:t>
            </a:r>
            <a:r>
              <a:rPr lang="en-NZ" dirty="0" err="1"/>
              <a:t>Huakina</a:t>
            </a:r>
            <a:r>
              <a:rPr lang="en-NZ" dirty="0"/>
              <a:t> Mai</a:t>
            </a:r>
            <a:r>
              <a:rPr lang="en-US" b="0" baseline="0" dirty="0"/>
              <a:t>. The videos are a great way of getting a feel for </a:t>
            </a:r>
            <a:r>
              <a:rPr lang="en-US" b="0" baseline="0" dirty="0" err="1"/>
              <a:t>Huakina</a:t>
            </a:r>
            <a:r>
              <a:rPr lang="en-US" b="0" baseline="0" dirty="0"/>
              <a:t> Mai. We </a:t>
            </a:r>
            <a:r>
              <a:rPr lang="en-US" b="0" strike="noStrike" baseline="0" dirty="0"/>
              <a:t>don’t have</a:t>
            </a:r>
            <a:r>
              <a:rPr lang="en-US" b="0" baseline="0" dirty="0"/>
              <a:t> time to watch all seven, but we will see two of them later on. </a:t>
            </a:r>
            <a:endParaRPr lang="en-US" b="0" dirty="0"/>
          </a:p>
          <a:p>
            <a:endParaRPr lang="en-NZ" dirty="0"/>
          </a:p>
          <a:p>
            <a:endParaRPr lang="en-US" dirty="0"/>
          </a:p>
        </p:txBody>
      </p:sp>
      <p:sp>
        <p:nvSpPr>
          <p:cNvPr id="4" name="Slide Number Placeholder 3"/>
          <p:cNvSpPr>
            <a:spLocks noGrp="1"/>
          </p:cNvSpPr>
          <p:nvPr>
            <p:ph type="sldNum" sz="quarter" idx="5"/>
          </p:nvPr>
        </p:nvSpPr>
        <p:spPr/>
        <p:txBody>
          <a:bodyPr/>
          <a:lstStyle/>
          <a:p>
            <a:fld id="{9581C79A-154A-4D4A-B65B-FB44557ADAB5}" type="slidenum">
              <a:rPr lang="en-NZ" smtClean="0"/>
              <a:t>9</a:t>
            </a:fld>
            <a:endParaRPr lang="en-NZ"/>
          </a:p>
        </p:txBody>
      </p:sp>
    </p:spTree>
    <p:extLst>
      <p:ext uri="{BB962C8B-B14F-4D97-AF65-F5344CB8AC3E}">
        <p14:creationId xmlns:p14="http://schemas.microsoft.com/office/powerpoint/2010/main" val="399448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5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F60132-F64C-D341-A546-15538A04FD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9144000" cy="1066800"/>
          </a:xfrm>
          <a:prstGeom prst="rect">
            <a:avLst/>
          </a:prstGeom>
        </p:spPr>
      </p:pic>
      <p:sp>
        <p:nvSpPr>
          <p:cNvPr id="11" name="Slide Number Placeholder 5"/>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chemeClr val="tx1"/>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pPr/>
              <a:t>‹#›</a:t>
            </a:fld>
            <a:endParaRPr lang="en-NZ" dirty="0"/>
          </a:p>
        </p:txBody>
      </p:sp>
      <p:sp>
        <p:nvSpPr>
          <p:cNvPr id="13" name="TextBox 12"/>
          <p:cNvSpPr txBox="1"/>
          <p:nvPr userDrawn="1"/>
        </p:nvSpPr>
        <p:spPr>
          <a:xfrm>
            <a:off x="431800" y="4695825"/>
            <a:ext cx="2078966" cy="153888"/>
          </a:xfrm>
          <a:prstGeom prst="rect">
            <a:avLst/>
          </a:prstGeom>
          <a:noFill/>
        </p:spPr>
        <p:txBody>
          <a:bodyPr wrap="square" lIns="0" tIns="0" rIns="0" bIns="0" rtlCol="0" anchor="t" anchorCtr="0">
            <a:spAutoFit/>
          </a:bodyPr>
          <a:lstStyle/>
          <a:p>
            <a:pPr algn="l"/>
            <a:r>
              <a:rPr lang="en-NZ" sz="1000" dirty="0">
                <a:solidFill>
                  <a:schemeClr val="tx1"/>
                </a:solidFill>
                <a:latin typeface="Calibri" panose="020F0502020204030204" pitchFamily="34" charset="0"/>
                <a:cs typeface="Calibri" panose="020F0502020204030204" pitchFamily="34" charset="0"/>
              </a:rPr>
              <a:t>TEACHING FOR POSITIVE BEHAVIOUR</a:t>
            </a:r>
          </a:p>
        </p:txBody>
      </p:sp>
      <p:pic>
        <p:nvPicPr>
          <p:cNvPr id="15" name="Picture 14">
            <a:extLst>
              <a:ext uri="{FF2B5EF4-FFF2-40B4-BE49-F238E27FC236}">
                <a16:creationId xmlns:a16="http://schemas.microsoft.com/office/drawing/2014/main" id="{FAB29A16-5900-F142-B097-6AD9AB2EB5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2450892" y="4754051"/>
            <a:ext cx="5988570" cy="55450"/>
          </a:xfrm>
          <a:prstGeom prst="rect">
            <a:avLst/>
          </a:prstGeom>
        </p:spPr>
      </p:pic>
      <p:pic>
        <p:nvPicPr>
          <p:cNvPr id="19" name="Picture 18" descr="A close up of a logo&#10;&#10;Description automatically generated">
            <a:extLst>
              <a:ext uri="{FF2B5EF4-FFF2-40B4-BE49-F238E27FC236}">
                <a16:creationId xmlns:a16="http://schemas.microsoft.com/office/drawing/2014/main" id="{5D83D28C-4AD3-8F4B-8A6B-E07461B294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46550" y="2228850"/>
            <a:ext cx="850900" cy="685800"/>
          </a:xfrm>
          <a:prstGeom prst="rect">
            <a:avLst/>
          </a:prstGeom>
        </p:spPr>
      </p:pic>
      <p:pic>
        <p:nvPicPr>
          <p:cNvPr id="5" name="Picture 4" descr="Shape, arrow&#10;&#10;Description automatically generated">
            <a:extLst>
              <a:ext uri="{FF2B5EF4-FFF2-40B4-BE49-F238E27FC236}">
                <a16:creationId xmlns:a16="http://schemas.microsoft.com/office/drawing/2014/main" id="{CDC5FB3B-4A3B-C543-8E79-E96B48D02B4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33803" y="265139"/>
            <a:ext cx="186249" cy="529340"/>
          </a:xfrm>
          <a:prstGeom prst="rect">
            <a:avLst/>
          </a:prstGeom>
        </p:spPr>
      </p:pic>
    </p:spTree>
    <p:extLst>
      <p:ext uri="{BB962C8B-B14F-4D97-AF65-F5344CB8AC3E}">
        <p14:creationId xmlns:p14="http://schemas.microsoft.com/office/powerpoint/2010/main" val="419824198"/>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282">
          <p15:clr>
            <a:srgbClr val="FBAE40"/>
          </p15:clr>
        </p15:guide>
        <p15:guide id="7" orient="horz" pos="18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b="0" i="1">
                <a:latin typeface="Bliss Pro Medium" panose="02010006030000020004"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1600"/>
            </a:lvl1pPr>
            <a:lvl2pPr>
              <a:defRPr sz="1400"/>
            </a:lvl2pPr>
            <a:lvl3pPr>
              <a:defRPr sz="12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947081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282426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1628484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310166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lvl1pPr>
              <a:defRPr>
                <a:solidFill>
                  <a:srgbClr val="242279"/>
                </a:solidFill>
              </a:defRPr>
            </a:lvl1pPr>
          </a:lstStyle>
          <a:p>
            <a:fld id="{3BD782FE-36DC-4CF6-B16D-D6CC50BDDC71}" type="slidenum">
              <a:rPr lang="en-NZ" smtClean="0"/>
              <a:pPr/>
              <a:t>‹#›</a:t>
            </a:fld>
            <a:endParaRPr lang="en-NZ" dirty="0"/>
          </a:p>
        </p:txBody>
      </p:sp>
    </p:spTree>
    <p:extLst>
      <p:ext uri="{BB962C8B-B14F-4D97-AF65-F5344CB8AC3E}">
        <p14:creationId xmlns:p14="http://schemas.microsoft.com/office/powerpoint/2010/main" val="1785485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BD782FE-36DC-4CF6-B16D-D6CC50BDDC71}" type="slidenum">
              <a:rPr lang="en-NZ" smtClean="0"/>
              <a:t>‹#›</a:t>
            </a:fld>
            <a:endParaRPr lang="en-NZ" dirty="0"/>
          </a:p>
        </p:txBody>
      </p:sp>
    </p:spTree>
    <p:extLst>
      <p:ext uri="{BB962C8B-B14F-4D97-AF65-F5344CB8AC3E}">
        <p14:creationId xmlns:p14="http://schemas.microsoft.com/office/powerpoint/2010/main" val="1172374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862121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336287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380026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irst slide">
    <p:bg>
      <p:bgPr>
        <a:solidFill>
          <a:schemeClr val="tx1">
            <a:alpha val="0"/>
          </a:schemeClr>
        </a:solidFill>
        <a:effectLst/>
      </p:bgPr>
    </p:bg>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3AA5FFF0-DEC5-3242-ABC3-AAA5647B7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04708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903">
          <p15:clr>
            <a:srgbClr val="FBAE40"/>
          </p15:clr>
        </p15:guide>
        <p15:guide id="2" orient="horz" pos="2958">
          <p15:clr>
            <a:srgbClr val="FBAE40"/>
          </p15:clr>
        </p15:guide>
        <p15:guide id="3" pos="5488">
          <p15:clr>
            <a:srgbClr val="FBAE40"/>
          </p15:clr>
        </p15:guide>
        <p15:guide id="4" orient="horz" pos="282">
          <p15:clr>
            <a:srgbClr val="FBAE40"/>
          </p15:clr>
        </p15:guide>
        <p15:guide id="5" orient="horz" pos="16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BD782FE-36DC-4CF6-B16D-D6CC50BDDC71}" type="slidenum">
              <a:rPr lang="en-NZ" smtClean="0"/>
              <a:t>‹#›</a:t>
            </a:fld>
            <a:endParaRPr lang="en-NZ"/>
          </a:p>
        </p:txBody>
      </p:sp>
    </p:spTree>
    <p:extLst>
      <p:ext uri="{BB962C8B-B14F-4D97-AF65-F5344CB8AC3E}">
        <p14:creationId xmlns:p14="http://schemas.microsoft.com/office/powerpoint/2010/main" val="390446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871D75-2A34-DF49-B357-B676CCC368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799" y="159237"/>
            <a:ext cx="8280401" cy="375206"/>
          </a:xfrm>
          <a:prstGeom prst="rect">
            <a:avLst/>
          </a:prstGeom>
        </p:spPr>
      </p:pic>
      <p:sp>
        <p:nvSpPr>
          <p:cNvPr id="8" name="Slide Number Placeholder 5">
            <a:extLst>
              <a:ext uri="{FF2B5EF4-FFF2-40B4-BE49-F238E27FC236}">
                <a16:creationId xmlns:a16="http://schemas.microsoft.com/office/drawing/2014/main" id="{A2224A32-6568-CA4C-82BA-C7D4D6FBBA85}"/>
              </a:ext>
            </a:extLst>
          </p:cNvPr>
          <p:cNvSpPr>
            <a:spLocks noGrp="1"/>
          </p:cNvSpPr>
          <p:nvPr>
            <p:ph type="sldNum" sz="quarter" idx="12"/>
          </p:nvPr>
        </p:nvSpPr>
        <p:spPr>
          <a:xfrm>
            <a:off x="7920372" y="4718709"/>
            <a:ext cx="791828" cy="138499"/>
          </a:xfrm>
          <a:prstGeom prst="rect">
            <a:avLst/>
          </a:prstGeom>
        </p:spPr>
        <p:txBody>
          <a:bodyPr wrap="square" lIns="0" tIns="0" rIns="0" bIns="0" anchor="t" anchorCtr="0">
            <a:spAutoFit/>
          </a:bodyPr>
          <a:lstStyle>
            <a:lvl1pPr algn="r">
              <a:defRPr lang="en-NZ" sz="900" b="0" kern="1200" smtClean="0">
                <a:solidFill>
                  <a:srgbClr val="242279"/>
                </a:solidFill>
                <a:latin typeface="+mj-lt"/>
                <a:ea typeface="MS PGothic" panose="020B0600070205080204" pitchFamily="34" charset="-128"/>
                <a:cs typeface="Calibri" panose="020F0502020204030204" pitchFamily="34" charset="0"/>
              </a:defRPr>
            </a:lvl1pPr>
          </a:lstStyle>
          <a:p>
            <a:fld id="{BFD14E40-3C96-7542-94D9-B9EA8019EF86}" type="slidenum">
              <a:rPr lang="en-NZ" smtClean="0"/>
              <a:pPr/>
              <a:t>‹#›</a:t>
            </a:fld>
            <a:endParaRPr lang="en-NZ" dirty="0"/>
          </a:p>
        </p:txBody>
      </p:sp>
      <p:sp>
        <p:nvSpPr>
          <p:cNvPr id="12" name="TextBox 11">
            <a:extLst>
              <a:ext uri="{FF2B5EF4-FFF2-40B4-BE49-F238E27FC236}">
                <a16:creationId xmlns:a16="http://schemas.microsoft.com/office/drawing/2014/main" id="{47F2092E-52DF-0540-99A6-012612B33425}"/>
              </a:ext>
            </a:extLst>
          </p:cNvPr>
          <p:cNvSpPr txBox="1"/>
          <p:nvPr userDrawn="1"/>
        </p:nvSpPr>
        <p:spPr>
          <a:xfrm>
            <a:off x="431800" y="4718709"/>
            <a:ext cx="682052" cy="139297"/>
          </a:xfrm>
          <a:prstGeom prst="rect">
            <a:avLst/>
          </a:prstGeom>
          <a:noFill/>
        </p:spPr>
        <p:txBody>
          <a:bodyPr wrap="square" lIns="0" tIns="0" rIns="0" bIns="0" rtlCol="0" anchor="t" anchorCtr="0">
            <a:spAutoFit/>
          </a:bodyPr>
          <a:lstStyle/>
          <a:p>
            <a:pPr algn="l"/>
            <a:r>
              <a:rPr lang="en-NZ" sz="900" b="0" i="0" dirty="0" err="1">
                <a:solidFill>
                  <a:srgbClr val="242279"/>
                </a:solidFill>
                <a:latin typeface="Bliss Pro Regular" panose="02010006030000020004" pitchFamily="2" charset="0"/>
                <a:cs typeface="Calibri" panose="020F0502020204030204" pitchFamily="34" charset="0"/>
              </a:rPr>
              <a:t>Huakina</a:t>
            </a:r>
            <a:r>
              <a:rPr lang="en-NZ" sz="900" b="0" i="0" dirty="0">
                <a:solidFill>
                  <a:srgbClr val="242279"/>
                </a:solidFill>
                <a:latin typeface="Bliss Pro Regular" panose="02010006030000020004" pitchFamily="2" charset="0"/>
                <a:cs typeface="Calibri" panose="020F0502020204030204" pitchFamily="34" charset="0"/>
              </a:rPr>
              <a:t> Mai</a:t>
            </a:r>
          </a:p>
        </p:txBody>
      </p:sp>
      <p:cxnSp>
        <p:nvCxnSpPr>
          <p:cNvPr id="13" name="Straight Connector 12">
            <a:extLst>
              <a:ext uri="{FF2B5EF4-FFF2-40B4-BE49-F238E27FC236}">
                <a16:creationId xmlns:a16="http://schemas.microsoft.com/office/drawing/2014/main" id="{70972846-DFAE-CB46-B849-7C735573C720}"/>
              </a:ext>
            </a:extLst>
          </p:cNvPr>
          <p:cNvCxnSpPr/>
          <p:nvPr userDrawn="1"/>
        </p:nvCxnSpPr>
        <p:spPr>
          <a:xfrm>
            <a:off x="1113852" y="4802277"/>
            <a:ext cx="7358505" cy="0"/>
          </a:xfrm>
          <a:prstGeom prst="line">
            <a:avLst/>
          </a:prstGeom>
          <a:ln w="76200">
            <a:solidFill>
              <a:srgbClr val="4CB2C5">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160357"/>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1620">
          <p15:clr>
            <a:srgbClr val="FBAE40"/>
          </p15:clr>
        </p15:guide>
        <p15:guide id="7" orient="horz" pos="2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871D75-2A34-DF49-B357-B676CCC368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799" y="731624"/>
            <a:ext cx="8280401" cy="375206"/>
          </a:xfrm>
          <a:prstGeom prst="rect">
            <a:avLst/>
          </a:prstGeom>
        </p:spPr>
      </p:pic>
      <p:sp>
        <p:nvSpPr>
          <p:cNvPr id="8" name="Slide Number Placeholder 5">
            <a:extLst>
              <a:ext uri="{FF2B5EF4-FFF2-40B4-BE49-F238E27FC236}">
                <a16:creationId xmlns:a16="http://schemas.microsoft.com/office/drawing/2014/main" id="{A2224A32-6568-CA4C-82BA-C7D4D6FBBA85}"/>
              </a:ext>
            </a:extLst>
          </p:cNvPr>
          <p:cNvSpPr>
            <a:spLocks noGrp="1"/>
          </p:cNvSpPr>
          <p:nvPr>
            <p:ph type="sldNum" sz="quarter" idx="12"/>
          </p:nvPr>
        </p:nvSpPr>
        <p:spPr>
          <a:xfrm>
            <a:off x="7920372" y="4718709"/>
            <a:ext cx="791828" cy="138499"/>
          </a:xfrm>
          <a:prstGeom prst="rect">
            <a:avLst/>
          </a:prstGeom>
        </p:spPr>
        <p:txBody>
          <a:bodyPr wrap="square" lIns="0" tIns="0" rIns="0" bIns="0" anchor="t" anchorCtr="0">
            <a:spAutoFit/>
          </a:bodyPr>
          <a:lstStyle>
            <a:lvl1pPr algn="r">
              <a:defRPr lang="en-NZ" sz="900" b="0" kern="1200" smtClean="0">
                <a:solidFill>
                  <a:srgbClr val="242279"/>
                </a:solidFill>
                <a:latin typeface="+mj-lt"/>
                <a:ea typeface="MS PGothic" panose="020B0600070205080204" pitchFamily="34" charset="-128"/>
                <a:cs typeface="Calibri" panose="020F0502020204030204" pitchFamily="34" charset="0"/>
              </a:defRPr>
            </a:lvl1pPr>
          </a:lstStyle>
          <a:p>
            <a:fld id="{BFD14E40-3C96-7542-94D9-B9EA8019EF86}" type="slidenum">
              <a:rPr lang="en-NZ" smtClean="0"/>
              <a:pPr/>
              <a:t>‹#›</a:t>
            </a:fld>
            <a:endParaRPr lang="en-NZ" dirty="0"/>
          </a:p>
        </p:txBody>
      </p:sp>
      <p:sp>
        <p:nvSpPr>
          <p:cNvPr id="12" name="TextBox 11">
            <a:extLst>
              <a:ext uri="{FF2B5EF4-FFF2-40B4-BE49-F238E27FC236}">
                <a16:creationId xmlns:a16="http://schemas.microsoft.com/office/drawing/2014/main" id="{47F2092E-52DF-0540-99A6-012612B33425}"/>
              </a:ext>
            </a:extLst>
          </p:cNvPr>
          <p:cNvSpPr txBox="1"/>
          <p:nvPr userDrawn="1"/>
        </p:nvSpPr>
        <p:spPr>
          <a:xfrm>
            <a:off x="431800" y="4718709"/>
            <a:ext cx="682052" cy="139297"/>
          </a:xfrm>
          <a:prstGeom prst="rect">
            <a:avLst/>
          </a:prstGeom>
          <a:noFill/>
        </p:spPr>
        <p:txBody>
          <a:bodyPr wrap="square" lIns="0" tIns="0" rIns="0" bIns="0" rtlCol="0" anchor="t" anchorCtr="0">
            <a:spAutoFit/>
          </a:bodyPr>
          <a:lstStyle/>
          <a:p>
            <a:pPr algn="l"/>
            <a:r>
              <a:rPr lang="en-NZ" sz="900" b="0" i="0" dirty="0" err="1">
                <a:solidFill>
                  <a:srgbClr val="242279"/>
                </a:solidFill>
                <a:latin typeface="Bliss Pro Regular" panose="02010006030000020004" pitchFamily="2" charset="0"/>
                <a:cs typeface="Calibri" panose="020F0502020204030204" pitchFamily="34" charset="0"/>
              </a:rPr>
              <a:t>Huakina</a:t>
            </a:r>
            <a:r>
              <a:rPr lang="en-NZ" sz="900" b="0" i="0" dirty="0">
                <a:solidFill>
                  <a:srgbClr val="242279"/>
                </a:solidFill>
                <a:latin typeface="Bliss Pro Regular" panose="02010006030000020004" pitchFamily="2" charset="0"/>
                <a:cs typeface="Calibri" panose="020F0502020204030204" pitchFamily="34" charset="0"/>
              </a:rPr>
              <a:t> Mai</a:t>
            </a:r>
          </a:p>
        </p:txBody>
      </p:sp>
      <p:cxnSp>
        <p:nvCxnSpPr>
          <p:cNvPr id="13" name="Straight Connector 12">
            <a:extLst>
              <a:ext uri="{FF2B5EF4-FFF2-40B4-BE49-F238E27FC236}">
                <a16:creationId xmlns:a16="http://schemas.microsoft.com/office/drawing/2014/main" id="{70972846-DFAE-CB46-B849-7C735573C720}"/>
              </a:ext>
            </a:extLst>
          </p:cNvPr>
          <p:cNvCxnSpPr/>
          <p:nvPr userDrawn="1"/>
        </p:nvCxnSpPr>
        <p:spPr>
          <a:xfrm>
            <a:off x="1113852" y="4802277"/>
            <a:ext cx="7358505" cy="0"/>
          </a:xfrm>
          <a:prstGeom prst="line">
            <a:avLst/>
          </a:prstGeom>
          <a:ln w="76200">
            <a:solidFill>
              <a:srgbClr val="4CB2C5">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343658"/>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1620">
          <p15:clr>
            <a:srgbClr val="FBAE40"/>
          </p15:clr>
        </p15:guide>
        <p15:guide id="7" orient="horz" pos="2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78A12C6-23A3-EF4E-807C-0A5F03BC5AF7}"/>
              </a:ext>
            </a:extLst>
          </p:cNvPr>
          <p:cNvSpPr>
            <a:spLocks noGrp="1"/>
          </p:cNvSpPr>
          <p:nvPr>
            <p:ph type="sldNum" sz="quarter" idx="12"/>
          </p:nvPr>
        </p:nvSpPr>
        <p:spPr>
          <a:xfrm>
            <a:off x="7920372" y="4718709"/>
            <a:ext cx="791828" cy="138499"/>
          </a:xfrm>
          <a:prstGeom prst="rect">
            <a:avLst/>
          </a:prstGeom>
        </p:spPr>
        <p:txBody>
          <a:bodyPr wrap="square" lIns="0" tIns="0" rIns="0" bIns="0" anchor="t" anchorCtr="0">
            <a:spAutoFit/>
          </a:bodyPr>
          <a:lstStyle>
            <a:lvl1pPr algn="r">
              <a:defRPr lang="en-NZ" sz="900" b="0" kern="1200" smtClean="0">
                <a:solidFill>
                  <a:srgbClr val="242279"/>
                </a:solidFill>
                <a:latin typeface="+mj-lt"/>
                <a:ea typeface="MS PGothic" panose="020B0600070205080204" pitchFamily="34" charset="-128"/>
                <a:cs typeface="Calibri" panose="020F0502020204030204" pitchFamily="34" charset="0"/>
              </a:defRPr>
            </a:lvl1pPr>
          </a:lstStyle>
          <a:p>
            <a:fld id="{BFD14E40-3C96-7542-94D9-B9EA8019EF86}" type="slidenum">
              <a:rPr lang="en-NZ" smtClean="0"/>
              <a:pPr/>
              <a:t>‹#›</a:t>
            </a:fld>
            <a:endParaRPr lang="en-NZ" dirty="0"/>
          </a:p>
        </p:txBody>
      </p:sp>
      <p:sp>
        <p:nvSpPr>
          <p:cNvPr id="7" name="TextBox 6">
            <a:extLst>
              <a:ext uri="{FF2B5EF4-FFF2-40B4-BE49-F238E27FC236}">
                <a16:creationId xmlns:a16="http://schemas.microsoft.com/office/drawing/2014/main" id="{D923D8D4-5C51-3742-B4EC-AA3F0C7A8111}"/>
              </a:ext>
            </a:extLst>
          </p:cNvPr>
          <p:cNvSpPr txBox="1"/>
          <p:nvPr userDrawn="1"/>
        </p:nvSpPr>
        <p:spPr>
          <a:xfrm>
            <a:off x="431800" y="4718709"/>
            <a:ext cx="682052" cy="139297"/>
          </a:xfrm>
          <a:prstGeom prst="rect">
            <a:avLst/>
          </a:prstGeom>
          <a:noFill/>
        </p:spPr>
        <p:txBody>
          <a:bodyPr wrap="square" lIns="0" tIns="0" rIns="0" bIns="0" rtlCol="0" anchor="t" anchorCtr="0">
            <a:spAutoFit/>
          </a:bodyPr>
          <a:lstStyle/>
          <a:p>
            <a:pPr algn="l"/>
            <a:r>
              <a:rPr lang="en-NZ" sz="900" b="0" i="0" dirty="0" err="1">
                <a:solidFill>
                  <a:srgbClr val="242279"/>
                </a:solidFill>
                <a:latin typeface="Bliss Pro Regular" panose="02010006030000020004" pitchFamily="2" charset="0"/>
                <a:cs typeface="Calibri" panose="020F0502020204030204" pitchFamily="34" charset="0"/>
              </a:rPr>
              <a:t>Huakina</a:t>
            </a:r>
            <a:r>
              <a:rPr lang="en-NZ" sz="900" b="0" i="0" dirty="0">
                <a:solidFill>
                  <a:srgbClr val="242279"/>
                </a:solidFill>
                <a:latin typeface="Bliss Pro Regular" panose="02010006030000020004" pitchFamily="2" charset="0"/>
                <a:cs typeface="Calibri" panose="020F0502020204030204" pitchFamily="34" charset="0"/>
              </a:rPr>
              <a:t> Mai</a:t>
            </a:r>
          </a:p>
        </p:txBody>
      </p:sp>
      <p:cxnSp>
        <p:nvCxnSpPr>
          <p:cNvPr id="10" name="Straight Connector 9">
            <a:extLst>
              <a:ext uri="{FF2B5EF4-FFF2-40B4-BE49-F238E27FC236}">
                <a16:creationId xmlns:a16="http://schemas.microsoft.com/office/drawing/2014/main" id="{D3EDE3A7-C3BA-224F-87DF-8F84FAC05D2C}"/>
              </a:ext>
            </a:extLst>
          </p:cNvPr>
          <p:cNvCxnSpPr/>
          <p:nvPr userDrawn="1"/>
        </p:nvCxnSpPr>
        <p:spPr>
          <a:xfrm>
            <a:off x="1113852" y="4802277"/>
            <a:ext cx="7358505" cy="0"/>
          </a:xfrm>
          <a:prstGeom prst="line">
            <a:avLst/>
          </a:prstGeom>
          <a:ln w="76200">
            <a:solidFill>
              <a:srgbClr val="4CB2C5">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60127"/>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1620">
          <p15:clr>
            <a:srgbClr val="FBAE40"/>
          </p15:clr>
        </p15:guide>
        <p15:guide id="7" orient="horz" pos="2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1">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EC05F52A-9D53-C745-B5B7-55DE1C959DDA}"/>
              </a:ext>
            </a:extLst>
          </p:cNvPr>
          <p:cNvPicPr>
            <a:picLocks noChangeAspect="1"/>
          </p:cNvPicPr>
          <p:nvPr userDrawn="1"/>
        </p:nvPicPr>
        <p:blipFill>
          <a:blip r:embed="rId2" cstate="screen">
            <a:alphaModFix amt="21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241300"/>
            <a:ext cx="9144000" cy="4902200"/>
          </a:xfrm>
          <a:prstGeom prst="rect">
            <a:avLst/>
          </a:prstGeom>
        </p:spPr>
      </p:pic>
      <p:pic>
        <p:nvPicPr>
          <p:cNvPr id="7" name="Picture 6">
            <a:extLst>
              <a:ext uri="{FF2B5EF4-FFF2-40B4-BE49-F238E27FC236}">
                <a16:creationId xmlns:a16="http://schemas.microsoft.com/office/drawing/2014/main" id="{65261459-42A2-9D45-9F9D-6E05F030FEA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44000" cy="1066800"/>
          </a:xfrm>
          <a:prstGeom prst="rect">
            <a:avLst/>
          </a:prstGeom>
        </p:spPr>
      </p:pic>
      <p:sp>
        <p:nvSpPr>
          <p:cNvPr id="8" name="Slide Number Placeholder 5">
            <a:extLst>
              <a:ext uri="{FF2B5EF4-FFF2-40B4-BE49-F238E27FC236}">
                <a16:creationId xmlns:a16="http://schemas.microsoft.com/office/drawing/2014/main" id="{41CC6898-730A-0B4E-8EFE-689DB06AA955}"/>
              </a:ext>
            </a:extLst>
          </p:cNvPr>
          <p:cNvSpPr>
            <a:spLocks noGrp="1"/>
          </p:cNvSpPr>
          <p:nvPr>
            <p:ph type="sldNum" sz="quarter" idx="12"/>
          </p:nvPr>
        </p:nvSpPr>
        <p:spPr>
          <a:xfrm>
            <a:off x="7920372" y="4718709"/>
            <a:ext cx="791828" cy="138499"/>
          </a:xfrm>
          <a:prstGeom prst="rect">
            <a:avLst/>
          </a:prstGeom>
        </p:spPr>
        <p:txBody>
          <a:bodyPr wrap="square" lIns="0" tIns="0" rIns="0" bIns="0" anchor="t" anchorCtr="0">
            <a:spAutoFit/>
          </a:bodyPr>
          <a:lstStyle>
            <a:lvl1pPr algn="r">
              <a:defRPr lang="en-NZ" sz="900" b="0" kern="1200" smtClean="0">
                <a:solidFill>
                  <a:srgbClr val="242279"/>
                </a:solidFill>
                <a:latin typeface="+mj-lt"/>
                <a:ea typeface="MS PGothic" panose="020B0600070205080204" pitchFamily="34" charset="-128"/>
                <a:cs typeface="Calibri" panose="020F0502020204030204" pitchFamily="34" charset="0"/>
              </a:defRPr>
            </a:lvl1pPr>
          </a:lstStyle>
          <a:p>
            <a:fld id="{BFD14E40-3C96-7542-94D9-B9EA8019EF86}" type="slidenum">
              <a:rPr lang="en-NZ" smtClean="0"/>
              <a:pPr/>
              <a:t>‹#›</a:t>
            </a:fld>
            <a:endParaRPr lang="en-NZ" dirty="0"/>
          </a:p>
        </p:txBody>
      </p:sp>
      <p:sp>
        <p:nvSpPr>
          <p:cNvPr id="9" name="TextBox 8">
            <a:extLst>
              <a:ext uri="{FF2B5EF4-FFF2-40B4-BE49-F238E27FC236}">
                <a16:creationId xmlns:a16="http://schemas.microsoft.com/office/drawing/2014/main" id="{06D5400C-8967-3840-BF74-014545994087}"/>
              </a:ext>
            </a:extLst>
          </p:cNvPr>
          <p:cNvSpPr txBox="1"/>
          <p:nvPr userDrawn="1"/>
        </p:nvSpPr>
        <p:spPr>
          <a:xfrm>
            <a:off x="431800" y="4718709"/>
            <a:ext cx="682052" cy="139297"/>
          </a:xfrm>
          <a:prstGeom prst="rect">
            <a:avLst/>
          </a:prstGeom>
          <a:noFill/>
        </p:spPr>
        <p:txBody>
          <a:bodyPr wrap="square" lIns="0" tIns="0" rIns="0" bIns="0" rtlCol="0" anchor="t" anchorCtr="0">
            <a:spAutoFit/>
          </a:bodyPr>
          <a:lstStyle/>
          <a:p>
            <a:pPr algn="l"/>
            <a:r>
              <a:rPr lang="en-NZ" sz="900" b="0" i="0" dirty="0" err="1">
                <a:solidFill>
                  <a:srgbClr val="242279"/>
                </a:solidFill>
                <a:latin typeface="Bliss Pro Regular" panose="02010006030000020004" pitchFamily="2" charset="0"/>
                <a:cs typeface="Calibri" panose="020F0502020204030204" pitchFamily="34" charset="0"/>
              </a:rPr>
              <a:t>Huakina</a:t>
            </a:r>
            <a:r>
              <a:rPr lang="en-NZ" sz="900" b="0" i="0" dirty="0">
                <a:solidFill>
                  <a:srgbClr val="242279"/>
                </a:solidFill>
                <a:latin typeface="Bliss Pro Regular" panose="02010006030000020004" pitchFamily="2" charset="0"/>
                <a:cs typeface="Calibri" panose="020F0502020204030204" pitchFamily="34" charset="0"/>
              </a:rPr>
              <a:t> Mai</a:t>
            </a:r>
          </a:p>
        </p:txBody>
      </p:sp>
      <p:cxnSp>
        <p:nvCxnSpPr>
          <p:cNvPr id="10" name="Straight Connector 9">
            <a:extLst>
              <a:ext uri="{FF2B5EF4-FFF2-40B4-BE49-F238E27FC236}">
                <a16:creationId xmlns:a16="http://schemas.microsoft.com/office/drawing/2014/main" id="{1C493FF9-2DF5-AB40-B2C5-1718877E660A}"/>
              </a:ext>
            </a:extLst>
          </p:cNvPr>
          <p:cNvCxnSpPr/>
          <p:nvPr userDrawn="1"/>
        </p:nvCxnSpPr>
        <p:spPr>
          <a:xfrm>
            <a:off x="1113852" y="4802277"/>
            <a:ext cx="7358505" cy="0"/>
          </a:xfrm>
          <a:prstGeom prst="line">
            <a:avLst/>
          </a:prstGeom>
          <a:ln w="76200">
            <a:solidFill>
              <a:srgbClr val="DEF1F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212231"/>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282">
          <p15:clr>
            <a:srgbClr val="FBAE40"/>
          </p15:clr>
        </p15:guide>
        <p15:guide id="7" orient="horz" pos="18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61459-42A2-9D45-9F9D-6E05F030FEA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1066800"/>
          </a:xfrm>
          <a:prstGeom prst="rect">
            <a:avLst/>
          </a:prstGeom>
        </p:spPr>
      </p:pic>
      <p:sp>
        <p:nvSpPr>
          <p:cNvPr id="8" name="Slide Number Placeholder 5">
            <a:extLst>
              <a:ext uri="{FF2B5EF4-FFF2-40B4-BE49-F238E27FC236}">
                <a16:creationId xmlns:a16="http://schemas.microsoft.com/office/drawing/2014/main" id="{41CC6898-730A-0B4E-8EFE-689DB06AA955}"/>
              </a:ext>
            </a:extLst>
          </p:cNvPr>
          <p:cNvSpPr>
            <a:spLocks noGrp="1"/>
          </p:cNvSpPr>
          <p:nvPr>
            <p:ph type="sldNum" sz="quarter" idx="12"/>
          </p:nvPr>
        </p:nvSpPr>
        <p:spPr>
          <a:xfrm>
            <a:off x="7920372" y="4718709"/>
            <a:ext cx="791828" cy="138499"/>
          </a:xfrm>
          <a:prstGeom prst="rect">
            <a:avLst/>
          </a:prstGeom>
        </p:spPr>
        <p:txBody>
          <a:bodyPr wrap="square" lIns="0" tIns="0" rIns="0" bIns="0" anchor="t" anchorCtr="0">
            <a:spAutoFit/>
          </a:bodyPr>
          <a:lstStyle>
            <a:lvl1pPr algn="r">
              <a:defRPr lang="en-NZ" sz="900" b="0" kern="1200" smtClean="0">
                <a:solidFill>
                  <a:srgbClr val="242279"/>
                </a:solidFill>
                <a:latin typeface="+mj-lt"/>
                <a:ea typeface="MS PGothic" panose="020B0600070205080204" pitchFamily="34" charset="-128"/>
                <a:cs typeface="Calibri" panose="020F0502020204030204" pitchFamily="34" charset="0"/>
              </a:defRPr>
            </a:lvl1pPr>
          </a:lstStyle>
          <a:p>
            <a:fld id="{BFD14E40-3C96-7542-94D9-B9EA8019EF86}" type="slidenum">
              <a:rPr lang="en-NZ" smtClean="0"/>
              <a:pPr/>
              <a:t>‹#›</a:t>
            </a:fld>
            <a:endParaRPr lang="en-NZ" dirty="0"/>
          </a:p>
        </p:txBody>
      </p:sp>
      <p:sp>
        <p:nvSpPr>
          <p:cNvPr id="9" name="TextBox 8">
            <a:extLst>
              <a:ext uri="{FF2B5EF4-FFF2-40B4-BE49-F238E27FC236}">
                <a16:creationId xmlns:a16="http://schemas.microsoft.com/office/drawing/2014/main" id="{06D5400C-8967-3840-BF74-014545994087}"/>
              </a:ext>
            </a:extLst>
          </p:cNvPr>
          <p:cNvSpPr txBox="1"/>
          <p:nvPr userDrawn="1"/>
        </p:nvSpPr>
        <p:spPr>
          <a:xfrm>
            <a:off x="431800" y="4718709"/>
            <a:ext cx="682052" cy="139297"/>
          </a:xfrm>
          <a:prstGeom prst="rect">
            <a:avLst/>
          </a:prstGeom>
          <a:noFill/>
        </p:spPr>
        <p:txBody>
          <a:bodyPr wrap="square" lIns="0" tIns="0" rIns="0" bIns="0" rtlCol="0" anchor="t" anchorCtr="0">
            <a:spAutoFit/>
          </a:bodyPr>
          <a:lstStyle/>
          <a:p>
            <a:pPr algn="l"/>
            <a:r>
              <a:rPr lang="en-NZ" sz="900" b="0" i="0" dirty="0" err="1">
                <a:solidFill>
                  <a:srgbClr val="242279"/>
                </a:solidFill>
                <a:latin typeface="Bliss Pro Regular" panose="02010006030000020004" pitchFamily="2" charset="0"/>
                <a:cs typeface="Calibri" panose="020F0502020204030204" pitchFamily="34" charset="0"/>
              </a:rPr>
              <a:t>Huakina</a:t>
            </a:r>
            <a:r>
              <a:rPr lang="en-NZ" sz="900" b="0" i="0" dirty="0">
                <a:solidFill>
                  <a:srgbClr val="242279"/>
                </a:solidFill>
                <a:latin typeface="Bliss Pro Regular" panose="02010006030000020004" pitchFamily="2" charset="0"/>
                <a:cs typeface="Calibri" panose="020F0502020204030204" pitchFamily="34" charset="0"/>
              </a:rPr>
              <a:t> Mai</a:t>
            </a:r>
          </a:p>
        </p:txBody>
      </p:sp>
      <p:cxnSp>
        <p:nvCxnSpPr>
          <p:cNvPr id="10" name="Straight Connector 9">
            <a:extLst>
              <a:ext uri="{FF2B5EF4-FFF2-40B4-BE49-F238E27FC236}">
                <a16:creationId xmlns:a16="http://schemas.microsoft.com/office/drawing/2014/main" id="{1C493FF9-2DF5-AB40-B2C5-1718877E660A}"/>
              </a:ext>
            </a:extLst>
          </p:cNvPr>
          <p:cNvCxnSpPr/>
          <p:nvPr userDrawn="1"/>
        </p:nvCxnSpPr>
        <p:spPr>
          <a:xfrm>
            <a:off x="1113852" y="4802277"/>
            <a:ext cx="7358505" cy="0"/>
          </a:xfrm>
          <a:prstGeom prst="line">
            <a:avLst/>
          </a:prstGeom>
          <a:ln w="76200">
            <a:solidFill>
              <a:srgbClr val="4CB2C5">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430939"/>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282" userDrawn="1">
          <p15:clr>
            <a:srgbClr val="FBAE40"/>
          </p15:clr>
        </p15:guide>
        <p15:guide id="7" orient="horz" pos="180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1">
    <p:spTree>
      <p:nvGrpSpPr>
        <p:cNvPr id="1" name=""/>
        <p:cNvGrpSpPr/>
        <p:nvPr/>
      </p:nvGrpSpPr>
      <p:grpSpPr>
        <a:xfrm>
          <a:off x="0" y="0"/>
          <a:ext cx="0" cy="0"/>
          <a:chOff x="0" y="0"/>
          <a:chExt cx="0" cy="0"/>
        </a:xfrm>
      </p:grpSpPr>
      <p:pic>
        <p:nvPicPr>
          <p:cNvPr id="6" name="Picture 5" descr="A picture containing outdoor, air, clouds&#10;&#10;Description automatically generated">
            <a:extLst>
              <a:ext uri="{FF2B5EF4-FFF2-40B4-BE49-F238E27FC236}">
                <a16:creationId xmlns:a16="http://schemas.microsoft.com/office/drawing/2014/main" id="{D4483D81-F766-894B-97D2-7188B920E1E5}"/>
              </a:ext>
            </a:extLst>
          </p:cNvPr>
          <p:cNvPicPr>
            <a:picLocks noChangeAspect="1"/>
          </p:cNvPicPr>
          <p:nvPr userDrawn="1"/>
        </p:nvPicPr>
        <p:blipFill rotWithShape="1">
          <a:blip r:embed="rId2" cstate="screen">
            <a:alphaModFix amt="41000"/>
            <a:extLst>
              <a:ext uri="{28A0092B-C50C-407E-A947-70E740481C1C}">
                <a14:useLocalDpi xmlns:a14="http://schemas.microsoft.com/office/drawing/2010/main"/>
              </a:ext>
            </a:extLst>
          </a:blip>
          <a:srcRect/>
          <a:stretch/>
        </p:blipFill>
        <p:spPr>
          <a:xfrm>
            <a:off x="-1" y="1050885"/>
            <a:ext cx="9144001" cy="4092615"/>
          </a:xfrm>
          <a:prstGeom prst="rect">
            <a:avLst/>
          </a:prstGeom>
        </p:spPr>
      </p:pic>
      <p:cxnSp>
        <p:nvCxnSpPr>
          <p:cNvPr id="11" name="Straight Connector 10">
            <a:extLst>
              <a:ext uri="{FF2B5EF4-FFF2-40B4-BE49-F238E27FC236}">
                <a16:creationId xmlns:a16="http://schemas.microsoft.com/office/drawing/2014/main" id="{3C4DD40E-C32F-3C48-9A7C-69527F01AB0E}"/>
              </a:ext>
            </a:extLst>
          </p:cNvPr>
          <p:cNvCxnSpPr/>
          <p:nvPr userDrawn="1"/>
        </p:nvCxnSpPr>
        <p:spPr>
          <a:xfrm>
            <a:off x="1123845" y="4804775"/>
            <a:ext cx="7358505" cy="0"/>
          </a:xfrm>
          <a:prstGeom prst="line">
            <a:avLst/>
          </a:prstGeom>
          <a:ln w="76200">
            <a:solidFill>
              <a:srgbClr val="DEF1F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5261459-42A2-9D45-9F9D-6E05F030FEA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44000" cy="1066800"/>
          </a:xfrm>
          <a:prstGeom prst="rect">
            <a:avLst/>
          </a:prstGeom>
        </p:spPr>
      </p:pic>
      <p:sp>
        <p:nvSpPr>
          <p:cNvPr id="8" name="Slide Number Placeholder 5">
            <a:extLst>
              <a:ext uri="{FF2B5EF4-FFF2-40B4-BE49-F238E27FC236}">
                <a16:creationId xmlns:a16="http://schemas.microsoft.com/office/drawing/2014/main" id="{41CC6898-730A-0B4E-8EFE-689DB06AA955}"/>
              </a:ext>
            </a:extLst>
          </p:cNvPr>
          <p:cNvSpPr>
            <a:spLocks noGrp="1"/>
          </p:cNvSpPr>
          <p:nvPr>
            <p:ph type="sldNum" sz="quarter" idx="12"/>
          </p:nvPr>
        </p:nvSpPr>
        <p:spPr>
          <a:xfrm>
            <a:off x="7920372" y="4718709"/>
            <a:ext cx="791828" cy="138499"/>
          </a:xfrm>
          <a:prstGeom prst="rect">
            <a:avLst/>
          </a:prstGeom>
        </p:spPr>
        <p:txBody>
          <a:bodyPr wrap="square" lIns="0" tIns="0" rIns="0" bIns="0" anchor="t" anchorCtr="0">
            <a:spAutoFit/>
          </a:bodyPr>
          <a:lstStyle>
            <a:lvl1pPr algn="r">
              <a:defRPr lang="en-NZ" sz="900" b="0" kern="1200" smtClean="0">
                <a:solidFill>
                  <a:srgbClr val="242279"/>
                </a:solidFill>
                <a:latin typeface="+mj-lt"/>
                <a:ea typeface="MS PGothic" panose="020B0600070205080204" pitchFamily="34" charset="-128"/>
                <a:cs typeface="Calibri" panose="020F0502020204030204" pitchFamily="34" charset="0"/>
              </a:defRPr>
            </a:lvl1pPr>
          </a:lstStyle>
          <a:p>
            <a:fld id="{BFD14E40-3C96-7542-94D9-B9EA8019EF86}" type="slidenum">
              <a:rPr lang="en-NZ" smtClean="0"/>
              <a:pPr/>
              <a:t>‹#›</a:t>
            </a:fld>
            <a:endParaRPr lang="en-NZ" dirty="0"/>
          </a:p>
        </p:txBody>
      </p:sp>
      <p:sp>
        <p:nvSpPr>
          <p:cNvPr id="9" name="TextBox 8">
            <a:extLst>
              <a:ext uri="{FF2B5EF4-FFF2-40B4-BE49-F238E27FC236}">
                <a16:creationId xmlns:a16="http://schemas.microsoft.com/office/drawing/2014/main" id="{06D5400C-8967-3840-BF74-014545994087}"/>
              </a:ext>
            </a:extLst>
          </p:cNvPr>
          <p:cNvSpPr txBox="1"/>
          <p:nvPr userDrawn="1"/>
        </p:nvSpPr>
        <p:spPr>
          <a:xfrm>
            <a:off x="431800" y="4718709"/>
            <a:ext cx="682052" cy="139297"/>
          </a:xfrm>
          <a:prstGeom prst="rect">
            <a:avLst/>
          </a:prstGeom>
          <a:noFill/>
        </p:spPr>
        <p:txBody>
          <a:bodyPr wrap="square" lIns="0" tIns="0" rIns="0" bIns="0" rtlCol="0" anchor="t" anchorCtr="0">
            <a:spAutoFit/>
          </a:bodyPr>
          <a:lstStyle/>
          <a:p>
            <a:pPr algn="l"/>
            <a:r>
              <a:rPr lang="en-NZ" sz="900" b="0" i="0" dirty="0" err="1">
                <a:solidFill>
                  <a:srgbClr val="242279"/>
                </a:solidFill>
                <a:latin typeface="Bliss Pro Regular" panose="02010006030000020004" pitchFamily="2" charset="0"/>
                <a:cs typeface="Calibri" panose="020F0502020204030204" pitchFamily="34" charset="0"/>
              </a:rPr>
              <a:t>Huakina</a:t>
            </a:r>
            <a:r>
              <a:rPr lang="en-NZ" sz="900" b="0" i="0" dirty="0">
                <a:solidFill>
                  <a:srgbClr val="242279"/>
                </a:solidFill>
                <a:latin typeface="Bliss Pro Regular" panose="02010006030000020004" pitchFamily="2" charset="0"/>
                <a:cs typeface="Calibri" panose="020F0502020204030204" pitchFamily="34" charset="0"/>
              </a:rPr>
              <a:t> Mai</a:t>
            </a:r>
          </a:p>
        </p:txBody>
      </p:sp>
    </p:spTree>
    <p:extLst>
      <p:ext uri="{BB962C8B-B14F-4D97-AF65-F5344CB8AC3E}">
        <p14:creationId xmlns:p14="http://schemas.microsoft.com/office/powerpoint/2010/main" val="2820034390"/>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282">
          <p15:clr>
            <a:srgbClr val="FBAE40"/>
          </p15:clr>
        </p15:guide>
        <p15:guide id="7" orient="horz" pos="18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1">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920372" y="4711214"/>
            <a:ext cx="791828" cy="153888"/>
          </a:xfrm>
          <a:prstGeom prst="rect">
            <a:avLst/>
          </a:prstGeom>
        </p:spPr>
        <p:txBody>
          <a:bodyPr wrap="square" lIns="0" tIns="0" rIns="0" bIns="0" anchor="t" anchorCtr="0">
            <a:spAutoFit/>
          </a:bodyPr>
          <a:lstStyle>
            <a:lvl1pPr algn="r">
              <a:defRPr lang="en-NZ" sz="1000" b="0" kern="1200" smtClean="0">
                <a:solidFill>
                  <a:schemeClr val="tx1"/>
                </a:solidFill>
                <a:latin typeface="Calibri" panose="020F0502020204030204" pitchFamily="34" charset="0"/>
                <a:ea typeface="MS PGothic" panose="020B0600070205080204" pitchFamily="34" charset="-128"/>
                <a:cs typeface="Calibri" panose="020F0502020204030204" pitchFamily="34" charset="0"/>
              </a:defRPr>
            </a:lvl1pPr>
          </a:lstStyle>
          <a:p>
            <a:fld id="{13468063-9C21-4834-88E3-ACB04C56D52D}" type="slidenum">
              <a:rPr lang="en-NZ" smtClean="0"/>
              <a:pPr/>
              <a:t>‹#›</a:t>
            </a:fld>
            <a:endParaRPr lang="en-NZ" dirty="0"/>
          </a:p>
        </p:txBody>
      </p:sp>
      <p:sp>
        <p:nvSpPr>
          <p:cNvPr id="13" name="TextBox 12"/>
          <p:cNvSpPr txBox="1"/>
          <p:nvPr userDrawn="1"/>
        </p:nvSpPr>
        <p:spPr>
          <a:xfrm>
            <a:off x="431800" y="4695825"/>
            <a:ext cx="2078966" cy="153888"/>
          </a:xfrm>
          <a:prstGeom prst="rect">
            <a:avLst/>
          </a:prstGeom>
          <a:noFill/>
        </p:spPr>
        <p:txBody>
          <a:bodyPr wrap="square" lIns="0" tIns="0" rIns="0" bIns="0" rtlCol="0" anchor="t" anchorCtr="0">
            <a:spAutoFit/>
          </a:bodyPr>
          <a:lstStyle/>
          <a:p>
            <a:pPr algn="l"/>
            <a:r>
              <a:rPr lang="en-NZ" sz="1000" dirty="0">
                <a:solidFill>
                  <a:schemeClr val="tx1"/>
                </a:solidFill>
                <a:latin typeface="Calibri" panose="020F0502020204030204" pitchFamily="34" charset="0"/>
                <a:cs typeface="Calibri" panose="020F0502020204030204" pitchFamily="34" charset="0"/>
              </a:rPr>
              <a:t>TEACHING FOR POSITIVE BEHAVIOUR</a:t>
            </a:r>
          </a:p>
        </p:txBody>
      </p:sp>
      <p:pic>
        <p:nvPicPr>
          <p:cNvPr id="15" name="Picture 14">
            <a:extLst>
              <a:ext uri="{FF2B5EF4-FFF2-40B4-BE49-F238E27FC236}">
                <a16:creationId xmlns:a16="http://schemas.microsoft.com/office/drawing/2014/main" id="{FAB29A16-5900-F142-B097-6AD9AB2EB5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2450892" y="4754051"/>
            <a:ext cx="5988570" cy="55450"/>
          </a:xfrm>
          <a:prstGeom prst="rect">
            <a:avLst/>
          </a:prstGeom>
        </p:spPr>
      </p:pic>
      <p:pic>
        <p:nvPicPr>
          <p:cNvPr id="7" name="Picture 6">
            <a:extLst>
              <a:ext uri="{FF2B5EF4-FFF2-40B4-BE49-F238E27FC236}">
                <a16:creationId xmlns:a16="http://schemas.microsoft.com/office/drawing/2014/main" id="{30217E99-B8D6-BE44-B0FE-A97A3E0874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0" y="0"/>
            <a:ext cx="9144000" cy="1066800"/>
          </a:xfrm>
          <a:prstGeom prst="rect">
            <a:avLst/>
          </a:prstGeom>
        </p:spPr>
      </p:pic>
      <p:pic>
        <p:nvPicPr>
          <p:cNvPr id="8" name="Picture 7" descr="A close up of a logo&#10;&#10;Description automatically generated">
            <a:extLst>
              <a:ext uri="{FF2B5EF4-FFF2-40B4-BE49-F238E27FC236}">
                <a16:creationId xmlns:a16="http://schemas.microsoft.com/office/drawing/2014/main" id="{C0383B74-B471-9543-8FAD-AA0CE06DE8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74025" y="280128"/>
            <a:ext cx="638175" cy="514350"/>
          </a:xfrm>
          <a:prstGeom prst="rect">
            <a:avLst/>
          </a:prstGeom>
        </p:spPr>
      </p:pic>
    </p:spTree>
    <p:extLst>
      <p:ext uri="{BB962C8B-B14F-4D97-AF65-F5344CB8AC3E}">
        <p14:creationId xmlns:p14="http://schemas.microsoft.com/office/powerpoint/2010/main" val="357319586"/>
      </p:ext>
    </p:extLst>
  </p:cSld>
  <p:clrMapOvr>
    <a:masterClrMapping/>
  </p:clrMapOvr>
  <p:extLst>
    <p:ext uri="{DCECCB84-F9BA-43D5-87BE-67443E8EF086}">
      <p15:sldGuideLst xmlns:p15="http://schemas.microsoft.com/office/powerpoint/2012/main">
        <p15:guide id="1" pos="272">
          <p15:clr>
            <a:srgbClr val="FBAE40"/>
          </p15:clr>
        </p15:guide>
        <p15:guide id="2" pos="5488">
          <p15:clr>
            <a:srgbClr val="FBAE40"/>
          </p15:clr>
        </p15:guide>
        <p15:guide id="3" orient="horz" pos="2958">
          <p15:clr>
            <a:srgbClr val="FBAE40"/>
          </p15:clr>
        </p15:guide>
        <p15:guide id="4" pos="2880">
          <p15:clr>
            <a:srgbClr val="FBAE40"/>
          </p15:clr>
        </p15:guide>
        <p15:guide id="6" orient="horz" pos="282">
          <p15:clr>
            <a:srgbClr val="FBAE40"/>
          </p15:clr>
        </p15:guide>
        <p15:guide id="7" orient="horz" pos="18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BD782FE-36DC-4CF6-B16D-D6CC50BDDC71}" type="slidenum">
              <a:rPr lang="en-NZ" smtClean="0"/>
              <a:t>‹#›</a:t>
            </a:fld>
            <a:endParaRPr lang="en-NZ"/>
          </a:p>
        </p:txBody>
      </p:sp>
    </p:spTree>
    <p:extLst>
      <p:ext uri="{BB962C8B-B14F-4D97-AF65-F5344CB8AC3E}">
        <p14:creationId xmlns:p14="http://schemas.microsoft.com/office/powerpoint/2010/main" val="4100744635"/>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81" r:id="rId3"/>
    <p:sldLayoutId id="2147483676" r:id="rId4"/>
    <p:sldLayoutId id="2147483680" r:id="rId5"/>
    <p:sldLayoutId id="2147483682" r:id="rId6"/>
    <p:sldLayoutId id="2147483675" r:id="rId7"/>
    <p:sldLayoutId id="2147483683" r:id="rId8"/>
    <p:sldLayoutId id="2147483678" r:id="rId9"/>
    <p:sldLayoutId id="2147483679"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FC2D0C-8E02-5440-BB89-1A2B2A69B265}"/>
              </a:ext>
            </a:extLst>
          </p:cNvPr>
          <p:cNvSpPr txBox="1">
            <a:spLocks/>
          </p:cNvSpPr>
          <p:nvPr/>
        </p:nvSpPr>
        <p:spPr>
          <a:xfrm>
            <a:off x="415862" y="732000"/>
            <a:ext cx="4192651" cy="623248"/>
          </a:xfrm>
          <a:prstGeom prst="rect">
            <a:avLst/>
          </a:prstGeom>
        </p:spPr>
        <p:txBody>
          <a:bodyPr vert="horz" wrap="square" lIns="0" tIns="0" rIns="0" bIns="0" rtlCol="0" anchor="t" anchorCtr="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NZ" sz="4500" b="1" spc="50" dirty="0" err="1">
                <a:cs typeface="Calibri" panose="020F0502020204030204" pitchFamily="34" charset="0"/>
              </a:rPr>
              <a:t>Huakina</a:t>
            </a:r>
            <a:r>
              <a:rPr lang="en-NZ" sz="4500" b="1" spc="50" dirty="0">
                <a:cs typeface="Calibri" panose="020F0502020204030204" pitchFamily="34" charset="0"/>
              </a:rPr>
              <a:t> Mai</a:t>
            </a:r>
          </a:p>
        </p:txBody>
      </p:sp>
      <p:sp>
        <p:nvSpPr>
          <p:cNvPr id="8" name="Subtitle 2">
            <a:extLst>
              <a:ext uri="{FF2B5EF4-FFF2-40B4-BE49-F238E27FC236}">
                <a16:creationId xmlns:a16="http://schemas.microsoft.com/office/drawing/2014/main" id="{FF9A8551-B771-4644-B690-A0F0393C5075}"/>
              </a:ext>
            </a:extLst>
          </p:cNvPr>
          <p:cNvSpPr txBox="1">
            <a:spLocks/>
          </p:cNvSpPr>
          <p:nvPr/>
        </p:nvSpPr>
        <p:spPr>
          <a:xfrm>
            <a:off x="431800" y="1974177"/>
            <a:ext cx="4115706" cy="549446"/>
          </a:xfrm>
          <a:prstGeom prst="rect">
            <a:avLst/>
          </a:prstGeom>
        </p:spPr>
        <p:txBody>
          <a:bodyPr vert="horz" wrap="square" lIns="0" tIns="0" rIns="0" bIns="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2200"/>
              </a:lnSpc>
              <a:buNone/>
            </a:pPr>
            <a:r>
              <a:rPr lang="en-NZ" sz="1600" i="1" spc="50" dirty="0">
                <a:latin typeface="Bliss Pro Medium" panose="02010006030000020004" pitchFamily="2" charset="0"/>
                <a:cs typeface="Calibri" panose="020F0502020204030204" pitchFamily="34" charset="0"/>
              </a:rPr>
              <a:t>A </a:t>
            </a:r>
            <a:r>
              <a:rPr lang="en-NZ" sz="1600" i="1" spc="50" dirty="0" err="1">
                <a:latin typeface="Bliss Pro Medium" panose="02010006030000020004" pitchFamily="2" charset="0"/>
                <a:cs typeface="Calibri" panose="020F0502020204030204" pitchFamily="34" charset="0"/>
              </a:rPr>
              <a:t>kete</a:t>
            </a:r>
            <a:r>
              <a:rPr lang="en-NZ" sz="1600" i="1" spc="50" dirty="0">
                <a:latin typeface="Bliss Pro Medium" panose="02010006030000020004" pitchFamily="2" charset="0"/>
                <a:cs typeface="Calibri" panose="020F0502020204030204" pitchFamily="34" charset="0"/>
              </a:rPr>
              <a:t> for schools in Aotearoa New Zealand</a:t>
            </a:r>
            <a:br>
              <a:rPr lang="en-NZ" sz="1600" i="1" spc="50" dirty="0">
                <a:latin typeface="Bliss Pro Medium" panose="02010006030000020004" pitchFamily="2" charset="0"/>
                <a:cs typeface="Calibri" panose="020F0502020204030204" pitchFamily="34" charset="0"/>
              </a:rPr>
            </a:br>
            <a:r>
              <a:rPr lang="en-NZ" sz="1600" i="1" dirty="0">
                <a:solidFill>
                  <a:srgbClr val="4CB2C5"/>
                </a:solidFill>
                <a:latin typeface="Bliss Pro Medium" panose="02010006030000020004" pitchFamily="2" charset="0"/>
              </a:rPr>
              <a:t>He </a:t>
            </a:r>
            <a:r>
              <a:rPr lang="en-NZ" sz="1600" i="1" dirty="0" err="1">
                <a:solidFill>
                  <a:srgbClr val="4CB2C5"/>
                </a:solidFill>
                <a:latin typeface="Bliss Pro Medium" panose="02010006030000020004" pitchFamily="2" charset="0"/>
              </a:rPr>
              <a:t>kete</a:t>
            </a:r>
            <a:r>
              <a:rPr lang="en-NZ" sz="1600" i="1" dirty="0">
                <a:solidFill>
                  <a:srgbClr val="4CB2C5"/>
                </a:solidFill>
                <a:latin typeface="Bliss Pro Medium" panose="02010006030000020004" pitchFamily="2" charset="0"/>
              </a:rPr>
              <a:t> </a:t>
            </a:r>
            <a:r>
              <a:rPr lang="en-NZ" sz="1600" i="1" dirty="0" err="1">
                <a:solidFill>
                  <a:srgbClr val="4CB2C5"/>
                </a:solidFill>
                <a:latin typeface="Bliss Pro Medium" panose="02010006030000020004" pitchFamily="2" charset="0"/>
              </a:rPr>
              <a:t>mō</a:t>
            </a:r>
            <a:r>
              <a:rPr lang="en-NZ" sz="1600" i="1" dirty="0">
                <a:solidFill>
                  <a:srgbClr val="4CB2C5"/>
                </a:solidFill>
                <a:latin typeface="Bliss Pro Medium" panose="02010006030000020004" pitchFamily="2" charset="0"/>
              </a:rPr>
              <a:t> </a:t>
            </a:r>
            <a:r>
              <a:rPr lang="en-NZ" sz="1600" i="1" dirty="0" err="1">
                <a:solidFill>
                  <a:srgbClr val="4CB2C5"/>
                </a:solidFill>
                <a:latin typeface="Bliss Pro Medium" panose="02010006030000020004" pitchFamily="2" charset="0"/>
              </a:rPr>
              <a:t>ngā</a:t>
            </a:r>
            <a:r>
              <a:rPr lang="en-NZ" sz="1600" i="1" dirty="0">
                <a:solidFill>
                  <a:srgbClr val="4CB2C5"/>
                </a:solidFill>
                <a:latin typeface="Bliss Pro Medium" panose="02010006030000020004" pitchFamily="2" charset="0"/>
              </a:rPr>
              <a:t> </a:t>
            </a:r>
            <a:r>
              <a:rPr lang="en-NZ" sz="1600" i="1" dirty="0" err="1">
                <a:solidFill>
                  <a:srgbClr val="4CB2C5"/>
                </a:solidFill>
                <a:latin typeface="Bliss Pro Medium" panose="02010006030000020004" pitchFamily="2" charset="0"/>
              </a:rPr>
              <a:t>kura</a:t>
            </a:r>
            <a:r>
              <a:rPr lang="en-NZ" sz="1600" i="1" dirty="0">
                <a:solidFill>
                  <a:srgbClr val="4CB2C5"/>
                </a:solidFill>
                <a:latin typeface="Bliss Pro Medium" panose="02010006030000020004" pitchFamily="2" charset="0"/>
              </a:rPr>
              <a:t> o Aotearoa</a:t>
            </a:r>
          </a:p>
        </p:txBody>
      </p:sp>
      <p:pic>
        <p:nvPicPr>
          <p:cNvPr id="3" name="Picture 2" descr="A picture containing text&#10;&#10;Description automatically generated">
            <a:extLst>
              <a:ext uri="{FF2B5EF4-FFF2-40B4-BE49-F238E27FC236}">
                <a16:creationId xmlns:a16="http://schemas.microsoft.com/office/drawing/2014/main" id="{51A1315F-017C-FB4F-8B54-B398B22B2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0" y="4024994"/>
            <a:ext cx="1171887" cy="538842"/>
          </a:xfrm>
          <a:prstGeom prst="rect">
            <a:avLst/>
          </a:prstGeom>
        </p:spPr>
      </p:pic>
    </p:spTree>
    <p:extLst>
      <p:ext uri="{BB962C8B-B14F-4D97-AF65-F5344CB8AC3E}">
        <p14:creationId xmlns:p14="http://schemas.microsoft.com/office/powerpoint/2010/main" val="322647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F9576-A7B7-844F-AF1E-0F0A999C3913}"/>
              </a:ext>
            </a:extLst>
          </p:cNvPr>
          <p:cNvSpPr>
            <a:spLocks noGrp="1"/>
          </p:cNvSpPr>
          <p:nvPr>
            <p:ph type="sldNum" sz="quarter" idx="12"/>
          </p:nvPr>
        </p:nvSpPr>
        <p:spPr/>
        <p:txBody>
          <a:bodyPr/>
          <a:lstStyle/>
          <a:p>
            <a:fld id="{13468063-9C21-4834-88E3-ACB04C56D52D}" type="slidenum">
              <a:rPr lang="en-NZ" smtClean="0"/>
              <a:pPr/>
              <a:t>10</a:t>
            </a:fld>
            <a:endParaRPr lang="en-NZ" dirty="0"/>
          </a:p>
        </p:txBody>
      </p:sp>
      <p:sp>
        <p:nvSpPr>
          <p:cNvPr id="3" name="Title 2">
            <a:extLst>
              <a:ext uri="{FF2B5EF4-FFF2-40B4-BE49-F238E27FC236}">
                <a16:creationId xmlns:a16="http://schemas.microsoft.com/office/drawing/2014/main" id="{7D8D15EE-1F7D-834B-B5DC-FFFAA66EDD04}"/>
              </a:ext>
            </a:extLst>
          </p:cNvPr>
          <p:cNvSpPr txBox="1">
            <a:spLocks/>
          </p:cNvSpPr>
          <p:nvPr/>
        </p:nvSpPr>
        <p:spPr>
          <a:xfrm>
            <a:off x="431800" y="374199"/>
            <a:ext cx="526151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Principles underpinning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 </a:t>
            </a:r>
          </a:p>
        </p:txBody>
      </p:sp>
      <p:pic>
        <p:nvPicPr>
          <p:cNvPr id="5" name="Picture 4" descr="Graphical user interface&#10;&#10;Description automatically generated">
            <a:extLst>
              <a:ext uri="{FF2B5EF4-FFF2-40B4-BE49-F238E27FC236}">
                <a16:creationId xmlns:a16="http://schemas.microsoft.com/office/drawing/2014/main" id="{1D429645-BA01-7D4C-8E1A-ACB895DCD6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0" y="1273281"/>
            <a:ext cx="8280400" cy="3243157"/>
          </a:xfrm>
          <a:prstGeom prst="rect">
            <a:avLst/>
          </a:prstGeom>
        </p:spPr>
      </p:pic>
    </p:spTree>
    <p:extLst>
      <p:ext uri="{BB962C8B-B14F-4D97-AF65-F5344CB8AC3E}">
        <p14:creationId xmlns:p14="http://schemas.microsoft.com/office/powerpoint/2010/main" val="250323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F9576-A7B7-844F-AF1E-0F0A999C3913}"/>
              </a:ext>
            </a:extLst>
          </p:cNvPr>
          <p:cNvSpPr>
            <a:spLocks noGrp="1"/>
          </p:cNvSpPr>
          <p:nvPr>
            <p:ph type="sldNum" sz="quarter" idx="12"/>
          </p:nvPr>
        </p:nvSpPr>
        <p:spPr/>
        <p:txBody>
          <a:bodyPr/>
          <a:lstStyle/>
          <a:p>
            <a:fld id="{13468063-9C21-4834-88E3-ACB04C56D52D}" type="slidenum">
              <a:rPr lang="en-NZ" smtClean="0"/>
              <a:pPr/>
              <a:t>11</a:t>
            </a:fld>
            <a:endParaRPr lang="en-NZ" dirty="0"/>
          </a:p>
        </p:txBody>
      </p:sp>
      <p:sp>
        <p:nvSpPr>
          <p:cNvPr id="3" name="Title 2">
            <a:extLst>
              <a:ext uri="{FF2B5EF4-FFF2-40B4-BE49-F238E27FC236}">
                <a16:creationId xmlns:a16="http://schemas.microsoft.com/office/drawing/2014/main" id="{AFB331C3-6BC0-C345-B5C2-6562632802FD}"/>
              </a:ext>
            </a:extLst>
          </p:cNvPr>
          <p:cNvSpPr txBox="1">
            <a:spLocks/>
          </p:cNvSpPr>
          <p:nvPr/>
        </p:nvSpPr>
        <p:spPr>
          <a:xfrm>
            <a:off x="431800" y="374199"/>
            <a:ext cx="526151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 A sociocultural approach</a:t>
            </a:r>
          </a:p>
        </p:txBody>
      </p:sp>
      <p:sp>
        <p:nvSpPr>
          <p:cNvPr id="4" name="Text Placeholder 3">
            <a:extLst>
              <a:ext uri="{FF2B5EF4-FFF2-40B4-BE49-F238E27FC236}">
                <a16:creationId xmlns:a16="http://schemas.microsoft.com/office/drawing/2014/main" id="{1E3070F1-E750-414D-8C31-C3B10A311E5D}"/>
              </a:ext>
            </a:extLst>
          </p:cNvPr>
          <p:cNvSpPr txBox="1">
            <a:spLocks/>
          </p:cNvSpPr>
          <p:nvPr/>
        </p:nvSpPr>
        <p:spPr>
          <a:xfrm>
            <a:off x="431802" y="1527175"/>
            <a:ext cx="6028959"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Emphasises the interactions between people and the culture within which they live  </a:t>
            </a:r>
          </a:p>
        </p:txBody>
      </p:sp>
      <p:sp>
        <p:nvSpPr>
          <p:cNvPr id="5" name="Text Placeholder 3">
            <a:extLst>
              <a:ext uri="{FF2B5EF4-FFF2-40B4-BE49-F238E27FC236}">
                <a16:creationId xmlns:a16="http://schemas.microsoft.com/office/drawing/2014/main" id="{997A08F0-6A31-0D40-9CDB-82E2F90F3BC2}"/>
              </a:ext>
            </a:extLst>
          </p:cNvPr>
          <p:cNvSpPr txBox="1">
            <a:spLocks/>
          </p:cNvSpPr>
          <p:nvPr/>
        </p:nvSpPr>
        <p:spPr>
          <a:xfrm>
            <a:off x="431800" y="2164257"/>
            <a:ext cx="6289038"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Requires us to consider how our own cultural beliefs and attitudes impacting on teaching and learning interactions</a:t>
            </a:r>
          </a:p>
        </p:txBody>
      </p:sp>
      <p:sp>
        <p:nvSpPr>
          <p:cNvPr id="6" name="Text Placeholder 3">
            <a:extLst>
              <a:ext uri="{FF2B5EF4-FFF2-40B4-BE49-F238E27FC236}">
                <a16:creationId xmlns:a16="http://schemas.microsoft.com/office/drawing/2014/main" id="{D6B54DBD-75A9-B94D-9BE5-5B9F0C1E4AA3}"/>
              </a:ext>
            </a:extLst>
          </p:cNvPr>
          <p:cNvSpPr txBox="1">
            <a:spLocks/>
          </p:cNvSpPr>
          <p:nvPr/>
        </p:nvSpPr>
        <p:spPr>
          <a:xfrm>
            <a:off x="431800" y="2814118"/>
            <a:ext cx="6066436"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Asks us to challenge our personal assumptions and biases and to reflect on the lens we adopt and look through in our practice</a:t>
            </a:r>
          </a:p>
        </p:txBody>
      </p:sp>
      <p:sp>
        <p:nvSpPr>
          <p:cNvPr id="7" name="Text Placeholder 3">
            <a:extLst>
              <a:ext uri="{FF2B5EF4-FFF2-40B4-BE49-F238E27FC236}">
                <a16:creationId xmlns:a16="http://schemas.microsoft.com/office/drawing/2014/main" id="{1FEF45E7-1829-3F42-BDE2-5D91A00EA5A9}"/>
              </a:ext>
            </a:extLst>
          </p:cNvPr>
          <p:cNvSpPr txBox="1">
            <a:spLocks/>
          </p:cNvSpPr>
          <p:nvPr/>
        </p:nvSpPr>
        <p:spPr>
          <a:xfrm>
            <a:off x="431800" y="3446204"/>
            <a:ext cx="6289038"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Promotes a strengths-based, sociocultural lens that focuses on empowerment, restoration, and relationships  </a:t>
            </a:r>
          </a:p>
        </p:txBody>
      </p:sp>
    </p:spTree>
    <p:extLst>
      <p:ext uri="{BB962C8B-B14F-4D97-AF65-F5344CB8AC3E}">
        <p14:creationId xmlns:p14="http://schemas.microsoft.com/office/powerpoint/2010/main" val="40482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F9576-A7B7-844F-AF1E-0F0A999C3913}"/>
              </a:ext>
            </a:extLst>
          </p:cNvPr>
          <p:cNvSpPr>
            <a:spLocks noGrp="1"/>
          </p:cNvSpPr>
          <p:nvPr>
            <p:ph type="sldNum" sz="quarter" idx="12"/>
          </p:nvPr>
        </p:nvSpPr>
        <p:spPr/>
        <p:txBody>
          <a:bodyPr/>
          <a:lstStyle/>
          <a:p>
            <a:fld id="{13468063-9C21-4834-88E3-ACB04C56D52D}" type="slidenum">
              <a:rPr lang="en-NZ" smtClean="0"/>
              <a:pPr/>
              <a:t>12</a:t>
            </a:fld>
            <a:endParaRPr lang="en-NZ" dirty="0"/>
          </a:p>
        </p:txBody>
      </p:sp>
      <p:sp>
        <p:nvSpPr>
          <p:cNvPr id="3" name="Title 2">
            <a:extLst>
              <a:ext uri="{FF2B5EF4-FFF2-40B4-BE49-F238E27FC236}">
                <a16:creationId xmlns:a16="http://schemas.microsoft.com/office/drawing/2014/main" id="{F4E5F6C4-F298-5641-A6CE-50CC5BCA6A4C}"/>
              </a:ext>
            </a:extLst>
          </p:cNvPr>
          <p:cNvSpPr txBox="1">
            <a:spLocks/>
          </p:cNvSpPr>
          <p:nvPr/>
        </p:nvSpPr>
        <p:spPr>
          <a:xfrm>
            <a:off x="431800" y="374199"/>
            <a:ext cx="5481820"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 A sociocultural approach (continued) </a:t>
            </a:r>
          </a:p>
        </p:txBody>
      </p:sp>
      <p:pic>
        <p:nvPicPr>
          <p:cNvPr id="7" name="Picture 6" descr="Graphical user interface, application&#10;&#10;Description automatically generated">
            <a:extLst>
              <a:ext uri="{FF2B5EF4-FFF2-40B4-BE49-F238E27FC236}">
                <a16:creationId xmlns:a16="http://schemas.microsoft.com/office/drawing/2014/main" id="{D0EBA2AB-DAC4-4043-A032-DFF21ED5BC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0" y="1521612"/>
            <a:ext cx="8280400" cy="2100276"/>
          </a:xfrm>
          <a:prstGeom prst="rect">
            <a:avLst/>
          </a:prstGeom>
        </p:spPr>
      </p:pic>
      <p:grpSp>
        <p:nvGrpSpPr>
          <p:cNvPr id="10" name="Group 9">
            <a:extLst>
              <a:ext uri="{FF2B5EF4-FFF2-40B4-BE49-F238E27FC236}">
                <a16:creationId xmlns:a16="http://schemas.microsoft.com/office/drawing/2014/main" id="{38F0E110-B4AB-3F42-880E-B7DA1E449C6A}"/>
              </a:ext>
            </a:extLst>
          </p:cNvPr>
          <p:cNvGrpSpPr/>
          <p:nvPr/>
        </p:nvGrpSpPr>
        <p:grpSpPr>
          <a:xfrm>
            <a:off x="431800" y="3860629"/>
            <a:ext cx="7235669" cy="610839"/>
            <a:chOff x="431800" y="3860629"/>
            <a:chExt cx="7235669" cy="610839"/>
          </a:xfrm>
        </p:grpSpPr>
        <p:sp>
          <p:nvSpPr>
            <p:cNvPr id="8" name="Text Placeholder 3">
              <a:extLst>
                <a:ext uri="{FF2B5EF4-FFF2-40B4-BE49-F238E27FC236}">
                  <a16:creationId xmlns:a16="http://schemas.microsoft.com/office/drawing/2014/main" id="{75635975-437B-F24D-B411-E327670BCA29}"/>
                </a:ext>
              </a:extLst>
            </p:cNvPr>
            <p:cNvSpPr txBox="1">
              <a:spLocks/>
            </p:cNvSpPr>
            <p:nvPr/>
          </p:nvSpPr>
          <p:spPr>
            <a:xfrm>
              <a:off x="1166320" y="3919827"/>
              <a:ext cx="6501149"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NZ" sz="1600" b="1" dirty="0">
                  <a:solidFill>
                    <a:srgbClr val="4CB2C5"/>
                  </a:solidFill>
                  <a:latin typeface="Bliss Pro Light" panose="02010006030000020004" pitchFamily="2" charset="0"/>
                  <a:cs typeface="Calibri" panose="020F0502020204030204" pitchFamily="34" charset="0"/>
                </a:rPr>
                <a:t>Activity </a:t>
              </a:r>
              <a:r>
                <a:rPr lang="en-NZ" sz="1600" b="1" dirty="0">
                  <a:latin typeface="Bliss Pro Light" panose="02010006030000020004" pitchFamily="2" charset="0"/>
                  <a:cs typeface="Calibri" panose="020F0502020204030204" pitchFamily="34" charset="0"/>
                </a:rPr>
                <a:t>–</a:t>
              </a:r>
              <a:r>
                <a:rPr lang="en-NZ" sz="1600" b="1" dirty="0">
                  <a:solidFill>
                    <a:srgbClr val="4CB2C5"/>
                  </a:solidFill>
                  <a:latin typeface="Bliss Pro Light" panose="02010006030000020004" pitchFamily="2" charset="0"/>
                  <a:cs typeface="Calibri" panose="020F0502020204030204" pitchFamily="34" charset="0"/>
                </a:rPr>
                <a:t> </a:t>
              </a:r>
              <a:r>
                <a:rPr lang="en-NZ" sz="1600" dirty="0">
                  <a:latin typeface="Bliss Pro Light" panose="02010006030000020004" pitchFamily="2" charset="0"/>
                  <a:cs typeface="Calibri" panose="020F0502020204030204" pitchFamily="34" charset="0"/>
                </a:rPr>
                <a:t>Select a row that relates to a change you’ve made (or need to make) from a deficit to a strengths-based lens. Discuss this change with a neighbour.</a:t>
              </a:r>
            </a:p>
          </p:txBody>
        </p:sp>
        <p:pic>
          <p:nvPicPr>
            <p:cNvPr id="9" name="Picture 8" descr="Icon&#10;&#10;Description automatically generated">
              <a:extLst>
                <a:ext uri="{FF2B5EF4-FFF2-40B4-BE49-F238E27FC236}">
                  <a16:creationId xmlns:a16="http://schemas.microsoft.com/office/drawing/2014/main" id="{AFBDA4AA-3E19-8B4B-B41B-FB679CD1D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800" y="3860629"/>
              <a:ext cx="610839" cy="610839"/>
            </a:xfrm>
            <a:prstGeom prst="rect">
              <a:avLst/>
            </a:prstGeom>
          </p:spPr>
        </p:pic>
      </p:grpSp>
    </p:spTree>
    <p:extLst>
      <p:ext uri="{BB962C8B-B14F-4D97-AF65-F5344CB8AC3E}">
        <p14:creationId xmlns:p14="http://schemas.microsoft.com/office/powerpoint/2010/main" val="9647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F9576-A7B7-844F-AF1E-0F0A999C3913}"/>
              </a:ext>
            </a:extLst>
          </p:cNvPr>
          <p:cNvSpPr>
            <a:spLocks noGrp="1"/>
          </p:cNvSpPr>
          <p:nvPr>
            <p:ph type="sldNum" sz="quarter" idx="12"/>
          </p:nvPr>
        </p:nvSpPr>
        <p:spPr/>
        <p:txBody>
          <a:bodyPr/>
          <a:lstStyle/>
          <a:p>
            <a:fld id="{13468063-9C21-4834-88E3-ACB04C56D52D}" type="slidenum">
              <a:rPr lang="en-NZ" smtClean="0"/>
              <a:pPr/>
              <a:t>13</a:t>
            </a:fld>
            <a:endParaRPr lang="en-NZ" dirty="0"/>
          </a:p>
        </p:txBody>
      </p:sp>
      <p:sp>
        <p:nvSpPr>
          <p:cNvPr id="3" name="Title 2">
            <a:extLst>
              <a:ext uri="{FF2B5EF4-FFF2-40B4-BE49-F238E27FC236}">
                <a16:creationId xmlns:a16="http://schemas.microsoft.com/office/drawing/2014/main" id="{C14B094C-268B-6441-9069-7795434257F7}"/>
              </a:ext>
            </a:extLst>
          </p:cNvPr>
          <p:cNvSpPr txBox="1">
            <a:spLocks/>
          </p:cNvSpPr>
          <p:nvPr/>
        </p:nvSpPr>
        <p:spPr>
          <a:xfrm>
            <a:off x="431800" y="374199"/>
            <a:ext cx="526151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Roles in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 </a:t>
            </a:r>
          </a:p>
        </p:txBody>
      </p:sp>
      <p:sp>
        <p:nvSpPr>
          <p:cNvPr id="4" name="Text Placeholder 3">
            <a:extLst>
              <a:ext uri="{FF2B5EF4-FFF2-40B4-BE49-F238E27FC236}">
                <a16:creationId xmlns:a16="http://schemas.microsoft.com/office/drawing/2014/main" id="{F63DF25B-7BFF-DA44-94AE-1CCF871DC932}"/>
              </a:ext>
            </a:extLst>
          </p:cNvPr>
          <p:cNvSpPr txBox="1">
            <a:spLocks/>
          </p:cNvSpPr>
          <p:nvPr/>
        </p:nvSpPr>
        <p:spPr>
          <a:xfrm>
            <a:off x="431801" y="1527175"/>
            <a:ext cx="3503117" cy="218521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NZ" sz="1600" dirty="0">
                <a:latin typeface="Bliss Pro Light" panose="02010006030000020004" pitchFamily="2" charset="0"/>
                <a:cs typeface="Calibri" panose="020F0502020204030204" pitchFamily="34" charset="0"/>
              </a:rPr>
              <a:t>School leaders:</a:t>
            </a:r>
          </a:p>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are integral to school change</a:t>
            </a:r>
          </a:p>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model tikanga </a:t>
            </a:r>
            <a:r>
              <a:rPr lang="en-NZ" sz="1600" dirty="0" err="1">
                <a:latin typeface="Bliss Pro Light" panose="02010006030000020004" pitchFamily="2" charset="0"/>
                <a:cs typeface="Calibri" panose="020F0502020204030204" pitchFamily="34" charset="0"/>
              </a:rPr>
              <a:t>Māori</a:t>
            </a:r>
            <a:r>
              <a:rPr lang="en-NZ" sz="1600" dirty="0">
                <a:latin typeface="Bliss Pro Light" panose="02010006030000020004" pitchFamily="2" charset="0"/>
                <a:cs typeface="Calibri" panose="020F0502020204030204" pitchFamily="34" charset="0"/>
              </a:rPr>
              <a:t> and actively promote </a:t>
            </a:r>
            <a:r>
              <a:rPr lang="en-NZ" sz="1600" dirty="0" err="1">
                <a:latin typeface="Bliss Pro Light" panose="02010006030000020004" pitchFamily="2" charset="0"/>
                <a:cs typeface="Calibri" panose="020F0502020204030204" pitchFamily="34" charset="0"/>
              </a:rPr>
              <a:t>te</a:t>
            </a:r>
            <a:r>
              <a:rPr lang="en-NZ" sz="1600" dirty="0">
                <a:latin typeface="Bliss Pro Light" panose="02010006030000020004" pitchFamily="2" charset="0"/>
                <a:cs typeface="Calibri" panose="020F0502020204030204" pitchFamily="34" charset="0"/>
              </a:rPr>
              <a:t> </a:t>
            </a:r>
            <a:r>
              <a:rPr lang="en-NZ" sz="1600" dirty="0" err="1">
                <a:latin typeface="Bliss Pro Light" panose="02010006030000020004" pitchFamily="2" charset="0"/>
                <a:cs typeface="Calibri" panose="020F0502020204030204" pitchFamily="34" charset="0"/>
              </a:rPr>
              <a:t>reo</a:t>
            </a:r>
            <a:r>
              <a:rPr lang="en-NZ" sz="1600" dirty="0">
                <a:latin typeface="Bliss Pro Light" panose="02010006030000020004" pitchFamily="2" charset="0"/>
                <a:cs typeface="Calibri" panose="020F0502020204030204" pitchFamily="34" charset="0"/>
              </a:rPr>
              <a:t> </a:t>
            </a:r>
            <a:r>
              <a:rPr lang="en-NZ" sz="1600" dirty="0" err="1">
                <a:latin typeface="Bliss Pro Light" panose="02010006030000020004" pitchFamily="2" charset="0"/>
                <a:cs typeface="Calibri" panose="020F0502020204030204" pitchFamily="34" charset="0"/>
              </a:rPr>
              <a:t>Māori</a:t>
            </a:r>
            <a:endParaRPr lang="en-NZ" sz="1600" dirty="0">
              <a:latin typeface="Bliss Pro Light" panose="02010006030000020004" pitchFamily="2" charset="0"/>
              <a:cs typeface="Calibri" panose="020F0502020204030204" pitchFamily="34" charset="0"/>
            </a:endParaRPr>
          </a:p>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insist that interactions at school are inclusive, uplifting, and mana-enhancing for </a:t>
            </a:r>
            <a:r>
              <a:rPr lang="en-NZ" sz="1600" dirty="0" err="1">
                <a:latin typeface="Bliss Pro Light" panose="02010006030000020004" pitchFamily="2" charset="0"/>
                <a:cs typeface="Calibri" panose="020F0502020204030204" pitchFamily="34" charset="0"/>
              </a:rPr>
              <a:t>ākonga</a:t>
            </a:r>
            <a:r>
              <a:rPr lang="en-NZ" sz="1600" dirty="0">
                <a:latin typeface="Bliss Pro Light" panose="02010006030000020004" pitchFamily="2" charset="0"/>
                <a:cs typeface="Calibri" panose="020F0502020204030204" pitchFamily="34" charset="0"/>
              </a:rPr>
              <a:t> </a:t>
            </a:r>
            <a:r>
              <a:rPr lang="en-NZ" sz="1600" dirty="0" err="1">
                <a:latin typeface="Bliss Pro Light" panose="02010006030000020004" pitchFamily="2" charset="0"/>
                <a:cs typeface="Calibri" panose="020F0502020204030204" pitchFamily="34" charset="0"/>
              </a:rPr>
              <a:t>Māori</a:t>
            </a:r>
            <a:r>
              <a:rPr lang="en-NZ" sz="1600" dirty="0">
                <a:latin typeface="Bliss Pro Light" panose="02010006030000020004" pitchFamily="2" charset="0"/>
                <a:cs typeface="Calibri" panose="020F0502020204030204" pitchFamily="34" charset="0"/>
              </a:rPr>
              <a:t> and their </a:t>
            </a:r>
            <a:r>
              <a:rPr lang="en-NZ" sz="1600" dirty="0" err="1">
                <a:latin typeface="Bliss Pro Light" panose="02010006030000020004" pitchFamily="2" charset="0"/>
                <a:cs typeface="Calibri" panose="020F0502020204030204" pitchFamily="34" charset="0"/>
              </a:rPr>
              <a:t>whānau</a:t>
            </a:r>
            <a:r>
              <a:rPr lang="en-NZ" sz="1600" dirty="0">
                <a:latin typeface="Bliss Pro Light" panose="02010006030000020004" pitchFamily="2" charset="0"/>
                <a:cs typeface="Calibri" panose="020F0502020204030204" pitchFamily="34" charset="0"/>
              </a:rPr>
              <a:t>.</a:t>
            </a:r>
          </a:p>
        </p:txBody>
      </p:sp>
      <p:sp>
        <p:nvSpPr>
          <p:cNvPr id="5" name="Text Placeholder 3">
            <a:extLst>
              <a:ext uri="{FF2B5EF4-FFF2-40B4-BE49-F238E27FC236}">
                <a16:creationId xmlns:a16="http://schemas.microsoft.com/office/drawing/2014/main" id="{3C281101-0112-D843-9F55-4580F83B3A1D}"/>
              </a:ext>
            </a:extLst>
          </p:cNvPr>
          <p:cNvSpPr txBox="1">
            <a:spLocks/>
          </p:cNvSpPr>
          <p:nvPr/>
        </p:nvSpPr>
        <p:spPr>
          <a:xfrm>
            <a:off x="4159770" y="1527175"/>
            <a:ext cx="4552430" cy="323165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NZ" sz="1600" dirty="0">
                <a:latin typeface="Bliss Pro Light" panose="02010006030000020004" pitchFamily="2" charset="0"/>
                <a:cs typeface="Calibri" panose="020F0502020204030204" pitchFamily="34" charset="0"/>
              </a:rPr>
              <a:t>The </a:t>
            </a:r>
            <a:r>
              <a:rPr lang="en-NZ" sz="1600" dirty="0" err="1">
                <a:latin typeface="Bliss Pro Light" panose="02010006030000020004" pitchFamily="2" charset="0"/>
                <a:cs typeface="Calibri" panose="020F0502020204030204" pitchFamily="34" charset="0"/>
              </a:rPr>
              <a:t>kaiārahi</a:t>
            </a:r>
            <a:r>
              <a:rPr lang="en-NZ" sz="1600" dirty="0">
                <a:latin typeface="Bliss Pro Light" panose="02010006030000020004" pitchFamily="2" charset="0"/>
                <a:cs typeface="Calibri" panose="020F0502020204030204" pitchFamily="34" charset="0"/>
              </a:rPr>
              <a:t>:</a:t>
            </a:r>
          </a:p>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is skilled and experienced in tikanga and </a:t>
            </a:r>
            <a:r>
              <a:rPr lang="en-NZ" sz="1600" dirty="0" err="1">
                <a:latin typeface="Bliss Pro Light" panose="02010006030000020004" pitchFamily="2" charset="0"/>
                <a:cs typeface="Calibri" panose="020F0502020204030204" pitchFamily="34" charset="0"/>
              </a:rPr>
              <a:t>te</a:t>
            </a:r>
            <a:r>
              <a:rPr lang="en-NZ" sz="1600" dirty="0">
                <a:latin typeface="Bliss Pro Light" panose="02010006030000020004" pitchFamily="2" charset="0"/>
                <a:cs typeface="Calibri" panose="020F0502020204030204" pitchFamily="34" charset="0"/>
              </a:rPr>
              <a:t> </a:t>
            </a:r>
            <a:r>
              <a:rPr lang="en-NZ" sz="1600" dirty="0" err="1">
                <a:latin typeface="Bliss Pro Light" panose="02010006030000020004" pitchFamily="2" charset="0"/>
                <a:cs typeface="Calibri" panose="020F0502020204030204" pitchFamily="34" charset="0"/>
              </a:rPr>
              <a:t>reo</a:t>
            </a:r>
            <a:r>
              <a:rPr lang="en-NZ" sz="1600" dirty="0">
                <a:latin typeface="Bliss Pro Light" panose="02010006030000020004" pitchFamily="2" charset="0"/>
                <a:cs typeface="Calibri" panose="020F0502020204030204" pitchFamily="34" charset="0"/>
              </a:rPr>
              <a:t> </a:t>
            </a:r>
            <a:r>
              <a:rPr lang="en-NZ" sz="1600" dirty="0" err="1">
                <a:latin typeface="Bliss Pro Light" panose="02010006030000020004" pitchFamily="2" charset="0"/>
                <a:cs typeface="Calibri" panose="020F0502020204030204" pitchFamily="34" charset="0"/>
              </a:rPr>
              <a:t>Māori</a:t>
            </a:r>
            <a:endParaRPr lang="en-NZ" sz="1600" dirty="0">
              <a:latin typeface="Bliss Pro Light" panose="02010006030000020004" pitchFamily="2" charset="0"/>
              <a:cs typeface="Calibri" panose="020F0502020204030204" pitchFamily="34" charset="0"/>
            </a:endParaRPr>
          </a:p>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is endorsed by mana whenua and local iwi</a:t>
            </a:r>
          </a:p>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acts as a guide, mentor, broker, motivator, and cultural advisor</a:t>
            </a:r>
          </a:p>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works alongside the </a:t>
            </a:r>
            <a:r>
              <a:rPr lang="en-NZ" sz="1600" dirty="0" err="1">
                <a:latin typeface="Bliss Pro Light" panose="02010006030000020004" pitchFamily="2" charset="0"/>
                <a:cs typeface="Calibri" panose="020F0502020204030204" pitchFamily="34" charset="0"/>
              </a:rPr>
              <a:t>Huakina</a:t>
            </a:r>
            <a:r>
              <a:rPr lang="en-NZ" sz="1600" dirty="0">
                <a:latin typeface="Bliss Pro Light" panose="02010006030000020004" pitchFamily="2" charset="0"/>
                <a:cs typeface="Calibri" panose="020F0502020204030204" pitchFamily="34" charset="0"/>
              </a:rPr>
              <a:t> Mai Team to support change</a:t>
            </a:r>
          </a:p>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supports </a:t>
            </a:r>
            <a:r>
              <a:rPr lang="en-NZ" sz="1600" dirty="0" err="1">
                <a:latin typeface="Bliss Pro Light" panose="02010006030000020004" pitchFamily="2" charset="0"/>
                <a:cs typeface="Calibri" panose="020F0502020204030204" pitchFamily="34" charset="0"/>
              </a:rPr>
              <a:t>whānau</a:t>
            </a:r>
            <a:r>
              <a:rPr lang="en-NZ" sz="1600" dirty="0">
                <a:latin typeface="Bliss Pro Light" panose="02010006030000020004" pitchFamily="2" charset="0"/>
                <a:cs typeface="Calibri" panose="020F0502020204030204" pitchFamily="34" charset="0"/>
              </a:rPr>
              <a:t> in their understanding of and participation in </a:t>
            </a:r>
            <a:r>
              <a:rPr lang="en-NZ" sz="1600" dirty="0" err="1">
                <a:latin typeface="Bliss Pro Light" panose="02010006030000020004" pitchFamily="2" charset="0"/>
                <a:cs typeface="Calibri" panose="020F0502020204030204" pitchFamily="34" charset="0"/>
              </a:rPr>
              <a:t>Huakina</a:t>
            </a:r>
            <a:r>
              <a:rPr lang="en-NZ" sz="1600" dirty="0">
                <a:latin typeface="Bliss Pro Light" panose="02010006030000020004" pitchFamily="2" charset="0"/>
                <a:cs typeface="Calibri" panose="020F0502020204030204" pitchFamily="34" charset="0"/>
              </a:rPr>
              <a:t> Mai. </a:t>
            </a:r>
          </a:p>
        </p:txBody>
      </p:sp>
    </p:spTree>
    <p:extLst>
      <p:ext uri="{BB962C8B-B14F-4D97-AF65-F5344CB8AC3E}">
        <p14:creationId xmlns:p14="http://schemas.microsoft.com/office/powerpoint/2010/main" val="171961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F9576-A7B7-844F-AF1E-0F0A999C3913}"/>
              </a:ext>
            </a:extLst>
          </p:cNvPr>
          <p:cNvSpPr>
            <a:spLocks noGrp="1"/>
          </p:cNvSpPr>
          <p:nvPr>
            <p:ph type="sldNum" sz="quarter" idx="12"/>
          </p:nvPr>
        </p:nvSpPr>
        <p:spPr/>
        <p:txBody>
          <a:bodyPr/>
          <a:lstStyle/>
          <a:p>
            <a:fld id="{13468063-9C21-4834-88E3-ACB04C56D52D}" type="slidenum">
              <a:rPr lang="en-NZ" smtClean="0"/>
              <a:pPr/>
              <a:t>14</a:t>
            </a:fld>
            <a:endParaRPr lang="en-NZ" dirty="0"/>
          </a:p>
        </p:txBody>
      </p:sp>
      <p:sp>
        <p:nvSpPr>
          <p:cNvPr id="3" name="Title 2">
            <a:extLst>
              <a:ext uri="{FF2B5EF4-FFF2-40B4-BE49-F238E27FC236}">
                <a16:creationId xmlns:a16="http://schemas.microsoft.com/office/drawing/2014/main" id="{EEBAED9A-2042-2946-AFDF-75AC60D75CEE}"/>
              </a:ext>
            </a:extLst>
          </p:cNvPr>
          <p:cNvSpPr txBox="1">
            <a:spLocks/>
          </p:cNvSpPr>
          <p:nvPr/>
        </p:nvSpPr>
        <p:spPr>
          <a:xfrm>
            <a:off x="431800" y="374199"/>
            <a:ext cx="526151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Roles in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 (continued)</a:t>
            </a:r>
          </a:p>
        </p:txBody>
      </p:sp>
      <p:sp>
        <p:nvSpPr>
          <p:cNvPr id="4" name="Text Placeholder 3">
            <a:extLst>
              <a:ext uri="{FF2B5EF4-FFF2-40B4-BE49-F238E27FC236}">
                <a16:creationId xmlns:a16="http://schemas.microsoft.com/office/drawing/2014/main" id="{44370E18-D4A6-2C44-8EF9-2964F2D57485}"/>
              </a:ext>
            </a:extLst>
          </p:cNvPr>
          <p:cNvSpPr txBox="1">
            <a:spLocks/>
          </p:cNvSpPr>
          <p:nvPr/>
        </p:nvSpPr>
        <p:spPr>
          <a:xfrm>
            <a:off x="431802" y="1527175"/>
            <a:ext cx="6538624"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NZ" sz="1600" dirty="0">
                <a:latin typeface="Bliss Pro Light" panose="02010006030000020004" pitchFamily="2" charset="0"/>
                <a:cs typeface="Calibri" panose="020F0502020204030204" pitchFamily="34" charset="0"/>
              </a:rPr>
              <a:t>The </a:t>
            </a:r>
            <a:r>
              <a:rPr lang="en-NZ" sz="1600" dirty="0" err="1">
                <a:latin typeface="Bliss Pro Light" panose="02010006030000020004" pitchFamily="2" charset="0"/>
                <a:cs typeface="Calibri" panose="020F0502020204030204" pitchFamily="34" charset="0"/>
              </a:rPr>
              <a:t>Huakina</a:t>
            </a:r>
            <a:r>
              <a:rPr lang="en-NZ" sz="1600" dirty="0">
                <a:latin typeface="Bliss Pro Light" panose="02010006030000020004" pitchFamily="2" charset="0"/>
                <a:cs typeface="Calibri" panose="020F0502020204030204" pitchFamily="34" charset="0"/>
              </a:rPr>
              <a:t> Mai Team:</a:t>
            </a:r>
          </a:p>
        </p:txBody>
      </p:sp>
      <p:sp>
        <p:nvSpPr>
          <p:cNvPr id="5" name="Text Placeholder 3">
            <a:extLst>
              <a:ext uri="{FF2B5EF4-FFF2-40B4-BE49-F238E27FC236}">
                <a16:creationId xmlns:a16="http://schemas.microsoft.com/office/drawing/2014/main" id="{DA1BE6FC-4AC6-C44B-A03F-32E125F39017}"/>
              </a:ext>
            </a:extLst>
          </p:cNvPr>
          <p:cNvSpPr txBox="1">
            <a:spLocks/>
          </p:cNvSpPr>
          <p:nvPr/>
        </p:nvSpPr>
        <p:spPr>
          <a:xfrm>
            <a:off x="431800" y="1924414"/>
            <a:ext cx="6538624"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leads </a:t>
            </a:r>
            <a:r>
              <a:rPr lang="en-NZ" sz="1600" dirty="0" err="1">
                <a:latin typeface="Bliss Pro Light" panose="02010006030000020004" pitchFamily="2" charset="0"/>
                <a:cs typeface="Calibri" panose="020F0502020204030204" pitchFamily="34" charset="0"/>
              </a:rPr>
              <a:t>Huakina</a:t>
            </a:r>
            <a:r>
              <a:rPr lang="en-NZ" sz="1600" dirty="0">
                <a:latin typeface="Bliss Pro Light" panose="02010006030000020004" pitchFamily="2" charset="0"/>
                <a:cs typeface="Calibri" panose="020F0502020204030204" pitchFamily="34" charset="0"/>
              </a:rPr>
              <a:t> Mai in the school, working closely with the </a:t>
            </a:r>
            <a:r>
              <a:rPr lang="en-NZ" sz="1600" dirty="0" err="1">
                <a:latin typeface="Bliss Pro Light" panose="02010006030000020004" pitchFamily="2" charset="0"/>
                <a:cs typeface="Calibri" panose="020F0502020204030204" pitchFamily="34" charset="0"/>
              </a:rPr>
              <a:t>kaiārahi</a:t>
            </a:r>
            <a:endParaRPr lang="en-NZ" sz="1600" dirty="0">
              <a:latin typeface="Bliss Pro Light" panose="02010006030000020004" pitchFamily="2" charset="0"/>
              <a:cs typeface="Calibri" panose="020F0502020204030204" pitchFamily="34" charset="0"/>
            </a:endParaRPr>
          </a:p>
        </p:txBody>
      </p:sp>
      <p:sp>
        <p:nvSpPr>
          <p:cNvPr id="6" name="Text Placeholder 3">
            <a:extLst>
              <a:ext uri="{FF2B5EF4-FFF2-40B4-BE49-F238E27FC236}">
                <a16:creationId xmlns:a16="http://schemas.microsoft.com/office/drawing/2014/main" id="{E251BF5F-7889-9E44-AFA6-290E1223953B}"/>
              </a:ext>
            </a:extLst>
          </p:cNvPr>
          <p:cNvSpPr txBox="1">
            <a:spLocks/>
          </p:cNvSpPr>
          <p:nvPr/>
        </p:nvSpPr>
        <p:spPr>
          <a:xfrm>
            <a:off x="431800" y="2325528"/>
            <a:ext cx="6538624"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includes representatives from the school’s leadership team, </a:t>
            </a:r>
            <a:r>
              <a:rPr lang="en-NZ" sz="1600" dirty="0" err="1">
                <a:latin typeface="Bliss Pro Light" panose="02010006030000020004" pitchFamily="2" charset="0"/>
                <a:cs typeface="Calibri" panose="020F0502020204030204" pitchFamily="34" charset="0"/>
              </a:rPr>
              <a:t>whānau</a:t>
            </a:r>
            <a:r>
              <a:rPr lang="en-NZ" sz="1600" dirty="0">
                <a:latin typeface="Bliss Pro Light" panose="02010006030000020004" pitchFamily="2" charset="0"/>
                <a:cs typeface="Calibri" panose="020F0502020204030204" pitchFamily="34" charset="0"/>
              </a:rPr>
              <a:t> </a:t>
            </a:r>
            <a:r>
              <a:rPr lang="en-NZ" sz="1600" dirty="0" err="1">
                <a:latin typeface="Bliss Pro Light" panose="02010006030000020004" pitchFamily="2" charset="0"/>
                <a:cs typeface="Calibri" panose="020F0502020204030204" pitchFamily="34" charset="0"/>
              </a:rPr>
              <a:t>Māori</a:t>
            </a:r>
            <a:r>
              <a:rPr lang="en-NZ" sz="1600" dirty="0">
                <a:latin typeface="Bliss Pro Light" panose="02010006030000020004" pitchFamily="2" charset="0"/>
                <a:cs typeface="Calibri" panose="020F0502020204030204" pitchFamily="34" charset="0"/>
              </a:rPr>
              <a:t>, and mana whenua</a:t>
            </a:r>
          </a:p>
        </p:txBody>
      </p:sp>
      <p:sp>
        <p:nvSpPr>
          <p:cNvPr id="7" name="Text Placeholder 3">
            <a:extLst>
              <a:ext uri="{FF2B5EF4-FFF2-40B4-BE49-F238E27FC236}">
                <a16:creationId xmlns:a16="http://schemas.microsoft.com/office/drawing/2014/main" id="{B256631B-B17D-1F49-A25B-BCF0A8455142}"/>
              </a:ext>
            </a:extLst>
          </p:cNvPr>
          <p:cNvSpPr txBox="1">
            <a:spLocks/>
          </p:cNvSpPr>
          <p:nvPr/>
        </p:nvSpPr>
        <p:spPr>
          <a:xfrm>
            <a:off x="431800" y="2959033"/>
            <a:ext cx="6538624"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includes one or more teachers</a:t>
            </a:r>
          </a:p>
        </p:txBody>
      </p:sp>
      <p:sp>
        <p:nvSpPr>
          <p:cNvPr id="8" name="Text Placeholder 3">
            <a:extLst>
              <a:ext uri="{FF2B5EF4-FFF2-40B4-BE49-F238E27FC236}">
                <a16:creationId xmlns:a16="http://schemas.microsoft.com/office/drawing/2014/main" id="{09BF9A88-BA05-A24E-8D47-75761DBEF6AD}"/>
              </a:ext>
            </a:extLst>
          </p:cNvPr>
          <p:cNvSpPr txBox="1">
            <a:spLocks/>
          </p:cNvSpPr>
          <p:nvPr/>
        </p:nvSpPr>
        <p:spPr>
          <a:xfrm>
            <a:off x="431800" y="3359142"/>
            <a:ext cx="6538624" cy="7386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achieves school change through </a:t>
            </a:r>
            <a:r>
              <a:rPr lang="en-NZ" sz="1600" dirty="0" err="1">
                <a:latin typeface="Bliss Pro Light" panose="02010006030000020004" pitchFamily="2" charset="0"/>
                <a:cs typeface="Calibri" panose="020F0502020204030204" pitchFamily="34" charset="0"/>
              </a:rPr>
              <a:t>whānau</a:t>
            </a:r>
            <a:r>
              <a:rPr lang="en-NZ" sz="1600" dirty="0">
                <a:latin typeface="Bliss Pro Light" panose="02010006030000020004" pitchFamily="2" charset="0"/>
                <a:cs typeface="Calibri" panose="020F0502020204030204" pitchFamily="34" charset="0"/>
              </a:rPr>
              <a:t> empowerment, teacher professional learning and development, and support for school leaders to implement new systems.</a:t>
            </a:r>
          </a:p>
        </p:txBody>
      </p:sp>
    </p:spTree>
    <p:extLst>
      <p:ext uri="{BB962C8B-B14F-4D97-AF65-F5344CB8AC3E}">
        <p14:creationId xmlns:p14="http://schemas.microsoft.com/office/powerpoint/2010/main" val="36526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F9576-A7B7-844F-AF1E-0F0A999C3913}"/>
              </a:ext>
            </a:extLst>
          </p:cNvPr>
          <p:cNvSpPr>
            <a:spLocks noGrp="1"/>
          </p:cNvSpPr>
          <p:nvPr>
            <p:ph type="sldNum" sz="quarter" idx="12"/>
          </p:nvPr>
        </p:nvSpPr>
        <p:spPr/>
        <p:txBody>
          <a:bodyPr/>
          <a:lstStyle/>
          <a:p>
            <a:fld id="{13468063-9C21-4834-88E3-ACB04C56D52D}" type="slidenum">
              <a:rPr lang="en-NZ" smtClean="0"/>
              <a:pPr/>
              <a:t>15</a:t>
            </a:fld>
            <a:endParaRPr lang="en-NZ" dirty="0"/>
          </a:p>
        </p:txBody>
      </p:sp>
      <p:sp>
        <p:nvSpPr>
          <p:cNvPr id="3" name="Title 2">
            <a:extLst>
              <a:ext uri="{FF2B5EF4-FFF2-40B4-BE49-F238E27FC236}">
                <a16:creationId xmlns:a16="http://schemas.microsoft.com/office/drawing/2014/main" id="{BAF10DA6-F6C3-1842-9F4F-63C93C3BF0E3}"/>
              </a:ext>
            </a:extLst>
          </p:cNvPr>
          <p:cNvSpPr txBox="1">
            <a:spLocks/>
          </p:cNvSpPr>
          <p:nvPr/>
        </p:nvSpPr>
        <p:spPr>
          <a:xfrm>
            <a:off x="431800" y="374199"/>
            <a:ext cx="6433695"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Ngā </a:t>
            </a:r>
            <a:r>
              <a:rPr lang="en-NZ" sz="2100" b="0" i="1" dirty="0" err="1">
                <a:solidFill>
                  <a:schemeClr val="bg1"/>
                </a:solidFill>
                <a:latin typeface="Bliss Pro Medium" panose="02010006030000020004" pitchFamily="2" charset="0"/>
              </a:rPr>
              <a:t>Hau</a:t>
            </a:r>
            <a:r>
              <a:rPr lang="en-NZ" sz="2100" b="0" i="1" dirty="0">
                <a:solidFill>
                  <a:schemeClr val="bg1"/>
                </a:solidFill>
                <a:latin typeface="Bliss Pro Medium" panose="02010006030000020004" pitchFamily="2" charset="0"/>
              </a:rPr>
              <a:t> e </a:t>
            </a:r>
            <a:r>
              <a:rPr lang="en-NZ" sz="2100" b="0" i="1" dirty="0" err="1">
                <a:solidFill>
                  <a:schemeClr val="bg1"/>
                </a:solidFill>
                <a:latin typeface="Bliss Pro Medium" panose="02010006030000020004" pitchFamily="2" charset="0"/>
              </a:rPr>
              <a:t>Wha</a:t>
            </a:r>
            <a:r>
              <a:rPr lang="en-NZ" sz="2100" b="0" i="1" dirty="0">
                <a:solidFill>
                  <a:schemeClr val="bg1"/>
                </a:solidFill>
                <a:latin typeface="Bliss Pro Medium" panose="02010006030000020004" pitchFamily="2" charset="0"/>
              </a:rPr>
              <a:t>̄ and the educational values of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a:t>
            </a:r>
          </a:p>
        </p:txBody>
      </p:sp>
      <p:pic>
        <p:nvPicPr>
          <p:cNvPr id="5" name="Picture 4" descr="A picture containing text, electronics, hard disc&#10;&#10;Description automatically generated">
            <a:extLst>
              <a:ext uri="{FF2B5EF4-FFF2-40B4-BE49-F238E27FC236}">
                <a16:creationId xmlns:a16="http://schemas.microsoft.com/office/drawing/2014/main" id="{AE625B39-BDB7-B246-85FA-1F9C8EA8A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0918" y="1153865"/>
            <a:ext cx="5102164" cy="3540520"/>
          </a:xfrm>
          <a:prstGeom prst="rect">
            <a:avLst/>
          </a:prstGeom>
        </p:spPr>
      </p:pic>
    </p:spTree>
    <p:extLst>
      <p:ext uri="{BB962C8B-B14F-4D97-AF65-F5344CB8AC3E}">
        <p14:creationId xmlns:p14="http://schemas.microsoft.com/office/powerpoint/2010/main" val="70122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F9576-A7B7-844F-AF1E-0F0A999C3913}"/>
              </a:ext>
            </a:extLst>
          </p:cNvPr>
          <p:cNvSpPr>
            <a:spLocks noGrp="1"/>
          </p:cNvSpPr>
          <p:nvPr>
            <p:ph type="sldNum" sz="quarter" idx="12"/>
          </p:nvPr>
        </p:nvSpPr>
        <p:spPr/>
        <p:txBody>
          <a:bodyPr/>
          <a:lstStyle/>
          <a:p>
            <a:fld id="{13468063-9C21-4834-88E3-ACB04C56D52D}" type="slidenum">
              <a:rPr lang="en-NZ" smtClean="0"/>
              <a:pPr/>
              <a:t>16</a:t>
            </a:fld>
            <a:endParaRPr lang="en-NZ" dirty="0"/>
          </a:p>
        </p:txBody>
      </p:sp>
      <p:sp>
        <p:nvSpPr>
          <p:cNvPr id="3" name="Title 2">
            <a:extLst>
              <a:ext uri="{FF2B5EF4-FFF2-40B4-BE49-F238E27FC236}">
                <a16:creationId xmlns:a16="http://schemas.microsoft.com/office/drawing/2014/main" id="{EEBAED9A-2042-2946-AFDF-75AC60D75CEE}"/>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Ngā </a:t>
            </a:r>
            <a:r>
              <a:rPr lang="en-NZ" sz="2100" b="0" i="1" dirty="0" err="1">
                <a:solidFill>
                  <a:schemeClr val="bg1"/>
                </a:solidFill>
                <a:latin typeface="Bliss Pro Medium" panose="02010006030000020004" pitchFamily="2" charset="0"/>
              </a:rPr>
              <a:t>Hau</a:t>
            </a:r>
            <a:r>
              <a:rPr lang="en-NZ" sz="2100" b="0" i="1" dirty="0">
                <a:solidFill>
                  <a:schemeClr val="bg1"/>
                </a:solidFill>
                <a:latin typeface="Bliss Pro Medium" panose="02010006030000020004" pitchFamily="2" charset="0"/>
              </a:rPr>
              <a:t> e </a:t>
            </a:r>
            <a:r>
              <a:rPr lang="en-NZ" sz="2100" b="0" i="1" dirty="0" err="1">
                <a:solidFill>
                  <a:schemeClr val="bg1"/>
                </a:solidFill>
                <a:latin typeface="Bliss Pro Medium" panose="02010006030000020004" pitchFamily="2" charset="0"/>
              </a:rPr>
              <a:t>Wha</a:t>
            </a:r>
            <a:r>
              <a:rPr lang="en-NZ" sz="2100" b="0" i="1" dirty="0">
                <a:solidFill>
                  <a:schemeClr val="bg1"/>
                </a:solidFill>
                <a:latin typeface="Bliss Pro Medium" panose="02010006030000020004" pitchFamily="2" charset="0"/>
              </a:rPr>
              <a:t>̄ and the educational values of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 – Kotahitanga</a:t>
            </a:r>
          </a:p>
        </p:txBody>
      </p:sp>
      <p:pic>
        <p:nvPicPr>
          <p:cNvPr id="9" name="Picture 8">
            <a:extLst>
              <a:ext uri="{FF2B5EF4-FFF2-40B4-BE49-F238E27FC236}">
                <a16:creationId xmlns:a16="http://schemas.microsoft.com/office/drawing/2014/main" id="{C3B03777-80AF-F04D-8CB6-9ADF73B6BD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1540" y="1788960"/>
            <a:ext cx="2044700" cy="2044700"/>
          </a:xfrm>
          <a:prstGeom prst="rect">
            <a:avLst/>
          </a:prstGeom>
        </p:spPr>
      </p:pic>
    </p:spTree>
    <p:extLst>
      <p:ext uri="{BB962C8B-B14F-4D97-AF65-F5344CB8AC3E}">
        <p14:creationId xmlns:p14="http://schemas.microsoft.com/office/powerpoint/2010/main" val="412828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25DDD-F267-4443-B4F7-FA102DD4AE19}"/>
              </a:ext>
            </a:extLst>
          </p:cNvPr>
          <p:cNvSpPr>
            <a:spLocks noGrp="1"/>
          </p:cNvSpPr>
          <p:nvPr>
            <p:ph type="sldNum" sz="quarter" idx="12"/>
          </p:nvPr>
        </p:nvSpPr>
        <p:spPr/>
        <p:txBody>
          <a:bodyPr/>
          <a:lstStyle/>
          <a:p>
            <a:fld id="{BFD14E40-3C96-7542-94D9-B9EA8019EF86}" type="slidenum">
              <a:rPr lang="en-NZ" smtClean="0"/>
              <a:pPr/>
              <a:t>17</a:t>
            </a:fld>
            <a:endParaRPr lang="en-NZ" dirty="0"/>
          </a:p>
        </p:txBody>
      </p:sp>
      <p:sp>
        <p:nvSpPr>
          <p:cNvPr id="3" name="Title 2">
            <a:extLst>
              <a:ext uri="{FF2B5EF4-FFF2-40B4-BE49-F238E27FC236}">
                <a16:creationId xmlns:a16="http://schemas.microsoft.com/office/drawing/2014/main" id="{643C22BC-681F-F546-B152-083347EDBC2D}"/>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Inquiry within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a:t>
            </a:r>
          </a:p>
        </p:txBody>
      </p:sp>
      <p:sp>
        <p:nvSpPr>
          <p:cNvPr id="4" name="Text Placeholder 3">
            <a:extLst>
              <a:ext uri="{FF2B5EF4-FFF2-40B4-BE49-F238E27FC236}">
                <a16:creationId xmlns:a16="http://schemas.microsoft.com/office/drawing/2014/main" id="{45C4A151-AAE3-114E-A062-32099EACA9EC}"/>
              </a:ext>
            </a:extLst>
          </p:cNvPr>
          <p:cNvSpPr txBox="1">
            <a:spLocks/>
          </p:cNvSpPr>
          <p:nvPr/>
        </p:nvSpPr>
        <p:spPr>
          <a:xfrm>
            <a:off x="431802" y="1527175"/>
            <a:ext cx="6268801"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NZ" sz="1600" dirty="0" err="1">
                <a:latin typeface="Bliss Pro Light" panose="02010006030000020004" pitchFamily="2" charset="0"/>
                <a:cs typeface="Calibri" panose="020F0502020204030204" pitchFamily="34" charset="0"/>
              </a:rPr>
              <a:t>Huakina</a:t>
            </a:r>
            <a:r>
              <a:rPr lang="en-NZ" sz="1600" dirty="0">
                <a:latin typeface="Bliss Pro Light" panose="02010006030000020004" pitchFamily="2" charset="0"/>
                <a:cs typeface="Calibri" panose="020F0502020204030204" pitchFamily="34" charset="0"/>
              </a:rPr>
              <a:t> Mai is actioned through an inquiry process at two levels:</a:t>
            </a:r>
          </a:p>
        </p:txBody>
      </p:sp>
      <p:sp>
        <p:nvSpPr>
          <p:cNvPr id="6" name="Text Placeholder 3">
            <a:extLst>
              <a:ext uri="{FF2B5EF4-FFF2-40B4-BE49-F238E27FC236}">
                <a16:creationId xmlns:a16="http://schemas.microsoft.com/office/drawing/2014/main" id="{B6CE0A18-AE89-0A45-9BB5-4F5C0AB261EC}"/>
              </a:ext>
            </a:extLst>
          </p:cNvPr>
          <p:cNvSpPr txBox="1">
            <a:spLocks/>
          </p:cNvSpPr>
          <p:nvPr/>
        </p:nvSpPr>
        <p:spPr>
          <a:xfrm>
            <a:off x="431800" y="2571750"/>
            <a:ext cx="3143354" cy="7386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a whole-school level (using an inquiry approach you are familiar with, such as the spiral of inquiry).</a:t>
            </a:r>
          </a:p>
        </p:txBody>
      </p:sp>
      <p:grpSp>
        <p:nvGrpSpPr>
          <p:cNvPr id="17" name="Group 16">
            <a:extLst>
              <a:ext uri="{FF2B5EF4-FFF2-40B4-BE49-F238E27FC236}">
                <a16:creationId xmlns:a16="http://schemas.microsoft.com/office/drawing/2014/main" id="{E20FA622-7D35-374A-BB40-EF543234B950}"/>
              </a:ext>
            </a:extLst>
          </p:cNvPr>
          <p:cNvGrpSpPr/>
          <p:nvPr/>
        </p:nvGrpSpPr>
        <p:grpSpPr>
          <a:xfrm>
            <a:off x="431800" y="1925552"/>
            <a:ext cx="8051831" cy="2590886"/>
            <a:chOff x="431800" y="1925552"/>
            <a:chExt cx="8051831" cy="2590886"/>
          </a:xfrm>
        </p:grpSpPr>
        <p:sp>
          <p:nvSpPr>
            <p:cNvPr id="5" name="Text Placeholder 3">
              <a:extLst>
                <a:ext uri="{FF2B5EF4-FFF2-40B4-BE49-F238E27FC236}">
                  <a16:creationId xmlns:a16="http://schemas.microsoft.com/office/drawing/2014/main" id="{20F03B81-EB98-7E4B-8D08-55AAE3052362}"/>
                </a:ext>
              </a:extLst>
            </p:cNvPr>
            <p:cNvSpPr txBox="1">
              <a:spLocks/>
            </p:cNvSpPr>
            <p:nvPr/>
          </p:nvSpPr>
          <p:spPr>
            <a:xfrm>
              <a:off x="431800" y="1925552"/>
              <a:ext cx="2970967"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a classroom level (using Teaching as Inquiry)</a:t>
              </a:r>
            </a:p>
          </p:txBody>
        </p:sp>
        <p:pic>
          <p:nvPicPr>
            <p:cNvPr id="14" name="Picture 13" descr="Diagram&#10;&#10;Description automatically generated">
              <a:extLst>
                <a:ext uri="{FF2B5EF4-FFF2-40B4-BE49-F238E27FC236}">
                  <a16:creationId xmlns:a16="http://schemas.microsoft.com/office/drawing/2014/main" id="{82AA7DC5-A1BC-2B4F-93C2-98A95CA481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2334" y="1946373"/>
              <a:ext cx="4421297" cy="2570065"/>
            </a:xfrm>
            <a:prstGeom prst="rect">
              <a:avLst/>
            </a:prstGeom>
          </p:spPr>
        </p:pic>
      </p:grpSp>
    </p:spTree>
    <p:extLst>
      <p:ext uri="{BB962C8B-B14F-4D97-AF65-F5344CB8AC3E}">
        <p14:creationId xmlns:p14="http://schemas.microsoft.com/office/powerpoint/2010/main" val="208886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E257BA-7F40-7048-9EBF-D965518A42F3}"/>
              </a:ext>
            </a:extLst>
          </p:cNvPr>
          <p:cNvSpPr>
            <a:spLocks noGrp="1"/>
          </p:cNvSpPr>
          <p:nvPr>
            <p:ph type="sldNum" sz="quarter" idx="12"/>
          </p:nvPr>
        </p:nvSpPr>
        <p:spPr/>
        <p:txBody>
          <a:bodyPr/>
          <a:lstStyle/>
          <a:p>
            <a:fld id="{BFD14E40-3C96-7542-94D9-B9EA8019EF86}" type="slidenum">
              <a:rPr lang="en-NZ" smtClean="0"/>
              <a:pPr/>
              <a:t>18</a:t>
            </a:fld>
            <a:endParaRPr lang="en-NZ" dirty="0"/>
          </a:p>
        </p:txBody>
      </p:sp>
      <p:sp>
        <p:nvSpPr>
          <p:cNvPr id="3" name="Title 2">
            <a:extLst>
              <a:ext uri="{FF2B5EF4-FFF2-40B4-BE49-F238E27FC236}">
                <a16:creationId xmlns:a16="http://schemas.microsoft.com/office/drawing/2014/main" id="{06762CBA-0076-CC45-8CC4-E45B9FADA46D}"/>
              </a:ext>
            </a:extLst>
          </p:cNvPr>
          <p:cNvSpPr txBox="1">
            <a:spLocks/>
          </p:cNvSpPr>
          <p:nvPr/>
        </p:nvSpPr>
        <p:spPr>
          <a:xfrm>
            <a:off x="1205458" y="374199"/>
            <a:ext cx="6812476"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rgbClr val="4CB2C5"/>
                </a:solidFill>
                <a:latin typeface="Bliss Pro Medium" panose="02010006030000020004" pitchFamily="2" charset="0"/>
              </a:rPr>
              <a:t>Activity</a:t>
            </a:r>
            <a:r>
              <a:rPr lang="en-NZ" sz="2100" b="0" i="1" dirty="0">
                <a:solidFill>
                  <a:schemeClr val="bg1"/>
                </a:solidFill>
                <a:latin typeface="Bliss Pro Medium" panose="02010006030000020004" pitchFamily="2" charset="0"/>
              </a:rPr>
              <a:t> –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 </a:t>
            </a:r>
            <a:r>
              <a:rPr lang="en-NZ" sz="2100" b="0" i="1" dirty="0" err="1">
                <a:solidFill>
                  <a:schemeClr val="bg1"/>
                </a:solidFill>
                <a:latin typeface="Bliss Pro Medium" panose="02010006030000020004" pitchFamily="2" charset="0"/>
              </a:rPr>
              <a:t>Tātaiako</a:t>
            </a:r>
            <a:r>
              <a:rPr lang="en-NZ" sz="2100" b="0" i="1" dirty="0">
                <a:solidFill>
                  <a:schemeClr val="bg1"/>
                </a:solidFill>
                <a:latin typeface="Bliss Pro Medium" panose="02010006030000020004" pitchFamily="2" charset="0"/>
              </a:rPr>
              <a:t>, and teacher pedagogy</a:t>
            </a:r>
          </a:p>
        </p:txBody>
      </p:sp>
      <p:pic>
        <p:nvPicPr>
          <p:cNvPr id="5" name="Picture 4" descr="Table&#10;&#10;Description automatically generated">
            <a:extLst>
              <a:ext uri="{FF2B5EF4-FFF2-40B4-BE49-F238E27FC236}">
                <a16:creationId xmlns:a16="http://schemas.microsoft.com/office/drawing/2014/main" id="{D5F7796A-389D-7B4D-8562-4CB0FCEDA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087" y="1453968"/>
            <a:ext cx="6761825" cy="3062470"/>
          </a:xfrm>
          <a:prstGeom prst="rect">
            <a:avLst/>
          </a:prstGeom>
          <a:effectLst>
            <a:outerShdw blurRad="76200" dist="76200" dir="2700000" algn="tl" rotWithShape="0">
              <a:prstClr val="black">
                <a:alpha val="20000"/>
              </a:prstClr>
            </a:outerShdw>
          </a:effectLst>
        </p:spPr>
      </p:pic>
      <p:pic>
        <p:nvPicPr>
          <p:cNvPr id="6" name="Picture 5" descr="Icon&#10;&#10;Description automatically generated">
            <a:extLst>
              <a:ext uri="{FF2B5EF4-FFF2-40B4-BE49-F238E27FC236}">
                <a16:creationId xmlns:a16="http://schemas.microsoft.com/office/drawing/2014/main" id="{F9E0794F-8ADC-3E4F-BED7-893365F884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800" y="198020"/>
            <a:ext cx="610839" cy="610839"/>
          </a:xfrm>
          <a:prstGeom prst="rect">
            <a:avLst/>
          </a:prstGeom>
        </p:spPr>
      </p:pic>
    </p:spTree>
    <p:extLst>
      <p:ext uri="{BB962C8B-B14F-4D97-AF65-F5344CB8AC3E}">
        <p14:creationId xmlns:p14="http://schemas.microsoft.com/office/powerpoint/2010/main" val="53925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E6FDC6-7B55-3141-B55E-C0BBBC508B70}"/>
              </a:ext>
            </a:extLst>
          </p:cNvPr>
          <p:cNvSpPr>
            <a:spLocks noGrp="1"/>
          </p:cNvSpPr>
          <p:nvPr>
            <p:ph type="sldNum" sz="quarter" idx="12"/>
          </p:nvPr>
        </p:nvSpPr>
        <p:spPr/>
        <p:txBody>
          <a:bodyPr/>
          <a:lstStyle/>
          <a:p>
            <a:fld id="{BFD14E40-3C96-7542-94D9-B9EA8019EF86}" type="slidenum">
              <a:rPr lang="en-NZ" smtClean="0"/>
              <a:pPr/>
              <a:t>19</a:t>
            </a:fld>
            <a:endParaRPr lang="en-NZ" dirty="0"/>
          </a:p>
        </p:txBody>
      </p:sp>
      <p:sp>
        <p:nvSpPr>
          <p:cNvPr id="3" name="Title 2">
            <a:extLst>
              <a:ext uri="{FF2B5EF4-FFF2-40B4-BE49-F238E27FC236}">
                <a16:creationId xmlns:a16="http://schemas.microsoft.com/office/drawing/2014/main" id="{32126D0B-2235-044C-BEC1-0D07055A4283}"/>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Implementing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a:t>
            </a:r>
          </a:p>
        </p:txBody>
      </p:sp>
      <p:sp>
        <p:nvSpPr>
          <p:cNvPr id="4" name="Text Placeholder 3">
            <a:extLst>
              <a:ext uri="{FF2B5EF4-FFF2-40B4-BE49-F238E27FC236}">
                <a16:creationId xmlns:a16="http://schemas.microsoft.com/office/drawing/2014/main" id="{70FC011F-DD8F-7441-90A4-0FB80E8DC469}"/>
              </a:ext>
            </a:extLst>
          </p:cNvPr>
          <p:cNvSpPr txBox="1">
            <a:spLocks/>
          </p:cNvSpPr>
          <p:nvPr/>
        </p:nvSpPr>
        <p:spPr>
          <a:xfrm>
            <a:off x="431802" y="1527175"/>
            <a:ext cx="4182531" cy="261610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NZ" sz="1600" dirty="0">
                <a:latin typeface="Bliss Pro Light" panose="02010006030000020004" pitchFamily="2" charset="0"/>
                <a:cs typeface="Calibri" panose="020F0502020204030204" pitchFamily="34" charset="0"/>
              </a:rPr>
              <a:t>Rather than proceeding along a linear path of incremental stages, implementation of an </a:t>
            </a:r>
            <a:br>
              <a:rPr lang="en-NZ" sz="1600" dirty="0">
                <a:latin typeface="Bliss Pro Light" panose="02010006030000020004" pitchFamily="2" charset="0"/>
                <a:cs typeface="Calibri" panose="020F0502020204030204" pitchFamily="34" charset="0"/>
              </a:rPr>
            </a:br>
            <a:r>
              <a:rPr lang="en-NZ" sz="1600" dirty="0">
                <a:latin typeface="Bliss Pro Light" panose="02010006030000020004" pitchFamily="2" charset="0"/>
                <a:cs typeface="Calibri" panose="020F0502020204030204" pitchFamily="34" charset="0"/>
              </a:rPr>
              <a:t>initiative such as </a:t>
            </a:r>
            <a:r>
              <a:rPr lang="en-NZ" sz="1600" dirty="0" err="1">
                <a:latin typeface="Bliss Pro Light" panose="02010006030000020004" pitchFamily="2" charset="0"/>
                <a:cs typeface="Calibri" panose="020F0502020204030204" pitchFamily="34" charset="0"/>
              </a:rPr>
              <a:t>Huakina</a:t>
            </a:r>
            <a:r>
              <a:rPr lang="en-NZ" sz="1600" dirty="0">
                <a:latin typeface="Bliss Pro Light" panose="02010006030000020004" pitchFamily="2" charset="0"/>
                <a:cs typeface="Calibri" panose="020F0502020204030204" pitchFamily="34" charset="0"/>
              </a:rPr>
              <a:t> Mai typically proceeds through multiple iterative cycles of reflection and analysis, action, and change.</a:t>
            </a:r>
          </a:p>
          <a:p>
            <a:pPr marL="0" indent="0">
              <a:lnSpc>
                <a:spcPct val="100000"/>
              </a:lnSpc>
              <a:spcBef>
                <a:spcPts val="0"/>
              </a:spcBef>
              <a:spcAft>
                <a:spcPts val="1200"/>
              </a:spcAft>
              <a:buNone/>
            </a:pPr>
            <a:r>
              <a:rPr lang="en-NZ" sz="1600" dirty="0">
                <a:latin typeface="Bliss Pro Light" panose="02010006030000020004" pitchFamily="2" charset="0"/>
                <a:cs typeface="Calibri" panose="020F0502020204030204" pitchFamily="34" charset="0"/>
              </a:rPr>
              <a:t>For significant change to occur, it’s important that participants think deeply about their own assumptions and beliefs, go beyond problem-solving to problem-posing, and reconsider existing structures, systems, and goals. </a:t>
            </a:r>
          </a:p>
        </p:txBody>
      </p:sp>
      <p:pic>
        <p:nvPicPr>
          <p:cNvPr id="6" name="Picture 5" descr="A young child writing on a piece of paper&#10;&#10;Description automatically generated with low confidence">
            <a:extLst>
              <a:ext uri="{FF2B5EF4-FFF2-40B4-BE49-F238E27FC236}">
                <a16:creationId xmlns:a16="http://schemas.microsoft.com/office/drawing/2014/main" id="{830E7D20-3558-9C4F-86FA-90E15A5531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3132" y="1066801"/>
            <a:ext cx="3426533" cy="3403600"/>
          </a:xfrm>
          <a:prstGeom prst="rect">
            <a:avLst/>
          </a:prstGeom>
        </p:spPr>
      </p:pic>
    </p:spTree>
    <p:extLst>
      <p:ext uri="{BB962C8B-B14F-4D97-AF65-F5344CB8AC3E}">
        <p14:creationId xmlns:p14="http://schemas.microsoft.com/office/powerpoint/2010/main" val="408981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3CA761D-FFEF-4CFF-8960-72C33E25D489}"/>
              </a:ext>
            </a:extLst>
          </p:cNvPr>
          <p:cNvSpPr txBox="1">
            <a:spLocks/>
          </p:cNvSpPr>
          <p:nvPr/>
        </p:nvSpPr>
        <p:spPr>
          <a:xfrm>
            <a:off x="431800" y="234450"/>
            <a:ext cx="5261511" cy="581698"/>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rgbClr val="242279"/>
                </a:solidFill>
                <a:latin typeface="Bliss Pro Medium" panose="02010006030000020004" pitchFamily="2" charset="0"/>
              </a:rPr>
              <a:t>Acknowledgments </a:t>
            </a:r>
            <a:br>
              <a:rPr lang="en-NZ" sz="2100" b="0" i="1" dirty="0">
                <a:solidFill>
                  <a:srgbClr val="242279"/>
                </a:solidFill>
                <a:latin typeface="Bliss Pro Medium" panose="02010006030000020004" pitchFamily="2" charset="0"/>
              </a:rPr>
            </a:br>
            <a:r>
              <a:rPr lang="en-NZ" sz="2100" b="0" i="1" dirty="0" err="1">
                <a:solidFill>
                  <a:srgbClr val="4CB2C5"/>
                </a:solidFill>
                <a:latin typeface="Bliss Pro Medium" panose="02010006030000020004" pitchFamily="2" charset="0"/>
              </a:rPr>
              <a:t>Ngā</a:t>
            </a:r>
            <a:r>
              <a:rPr lang="en-NZ" sz="2100" b="0" i="1" dirty="0">
                <a:solidFill>
                  <a:srgbClr val="4CB2C5"/>
                </a:solidFill>
                <a:latin typeface="Bliss Pro Medium" panose="02010006030000020004" pitchFamily="2" charset="0"/>
              </a:rPr>
              <a:t> mihi</a:t>
            </a:r>
          </a:p>
        </p:txBody>
      </p:sp>
      <p:sp>
        <p:nvSpPr>
          <p:cNvPr id="2" name="Slide Number Placeholder 1">
            <a:extLst>
              <a:ext uri="{FF2B5EF4-FFF2-40B4-BE49-F238E27FC236}">
                <a16:creationId xmlns:a16="http://schemas.microsoft.com/office/drawing/2014/main" id="{3A9904C6-8968-2043-A53A-C11DBF28FF6F}"/>
              </a:ext>
            </a:extLst>
          </p:cNvPr>
          <p:cNvSpPr>
            <a:spLocks noGrp="1"/>
          </p:cNvSpPr>
          <p:nvPr>
            <p:ph type="sldNum" sz="quarter" idx="12"/>
          </p:nvPr>
        </p:nvSpPr>
        <p:spPr/>
        <p:txBody>
          <a:bodyPr/>
          <a:lstStyle/>
          <a:p>
            <a:fld id="{BFD14E40-3C96-7542-94D9-B9EA8019EF86}" type="slidenum">
              <a:rPr lang="en-NZ" smtClean="0"/>
              <a:pPr/>
              <a:t>2</a:t>
            </a:fld>
            <a:endParaRPr lang="en-NZ" dirty="0"/>
          </a:p>
        </p:txBody>
      </p:sp>
      <p:sp>
        <p:nvSpPr>
          <p:cNvPr id="6" name="Text Placeholder 3">
            <a:extLst>
              <a:ext uri="{FF2B5EF4-FFF2-40B4-BE49-F238E27FC236}">
                <a16:creationId xmlns:a16="http://schemas.microsoft.com/office/drawing/2014/main" id="{BDBB4EF3-B557-234A-ACD8-D9056620E13C}"/>
              </a:ext>
            </a:extLst>
          </p:cNvPr>
          <p:cNvSpPr txBox="1">
            <a:spLocks/>
          </p:cNvSpPr>
          <p:nvPr/>
        </p:nvSpPr>
        <p:spPr>
          <a:xfrm>
            <a:off x="431800" y="1527175"/>
            <a:ext cx="7887741" cy="66479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i="1" dirty="0">
                <a:solidFill>
                  <a:srgbClr val="242279"/>
                </a:solidFill>
                <a:latin typeface="+mj-lt"/>
              </a:rPr>
              <a:t>E </a:t>
            </a:r>
            <a:r>
              <a:rPr lang="en-NZ" sz="1600" i="1" dirty="0" err="1">
                <a:solidFill>
                  <a:srgbClr val="242279"/>
                </a:solidFill>
                <a:latin typeface="+mj-lt"/>
              </a:rPr>
              <a:t>whakaea</a:t>
            </a:r>
            <a:r>
              <a:rPr lang="en-NZ" sz="1600" i="1" dirty="0">
                <a:solidFill>
                  <a:srgbClr val="242279"/>
                </a:solidFill>
                <a:latin typeface="+mj-lt"/>
              </a:rPr>
              <a:t> ana </a:t>
            </a:r>
            <a:r>
              <a:rPr lang="en-NZ" sz="1600" i="1" dirty="0" err="1">
                <a:solidFill>
                  <a:srgbClr val="242279"/>
                </a:solidFill>
                <a:latin typeface="+mj-lt"/>
              </a:rPr>
              <a:t>te</a:t>
            </a:r>
            <a:r>
              <a:rPr lang="en-NZ" sz="1600" i="1" dirty="0">
                <a:solidFill>
                  <a:srgbClr val="242279"/>
                </a:solidFill>
                <a:latin typeface="+mj-lt"/>
              </a:rPr>
              <a:t> </a:t>
            </a:r>
            <a:r>
              <a:rPr lang="en-NZ" sz="1600" i="1" dirty="0" err="1">
                <a:solidFill>
                  <a:srgbClr val="242279"/>
                </a:solidFill>
                <a:latin typeface="+mj-lt"/>
              </a:rPr>
              <a:t>manawa</a:t>
            </a:r>
            <a:r>
              <a:rPr lang="en-NZ" sz="1600" i="1" dirty="0">
                <a:solidFill>
                  <a:srgbClr val="242279"/>
                </a:solidFill>
                <a:latin typeface="+mj-lt"/>
              </a:rPr>
              <a:t> </a:t>
            </a:r>
            <a:r>
              <a:rPr lang="en-NZ" sz="1600" i="1" dirty="0" err="1">
                <a:solidFill>
                  <a:srgbClr val="242279"/>
                </a:solidFill>
                <a:latin typeface="+mj-lt"/>
              </a:rPr>
              <a:t>i</a:t>
            </a:r>
            <a:r>
              <a:rPr lang="en-NZ" sz="1600" i="1" dirty="0">
                <a:solidFill>
                  <a:srgbClr val="242279"/>
                </a:solidFill>
                <a:latin typeface="+mj-lt"/>
              </a:rPr>
              <a:t> </a:t>
            </a:r>
            <a:r>
              <a:rPr lang="en-NZ" sz="1600" i="1" dirty="0" err="1">
                <a:solidFill>
                  <a:srgbClr val="242279"/>
                </a:solidFill>
                <a:latin typeface="+mj-lt"/>
              </a:rPr>
              <a:t>runga</a:t>
            </a:r>
            <a:r>
              <a:rPr lang="en-NZ" sz="1600" i="1" dirty="0">
                <a:solidFill>
                  <a:srgbClr val="242279"/>
                </a:solidFill>
                <a:latin typeface="+mj-lt"/>
              </a:rPr>
              <a:t> </a:t>
            </a:r>
            <a:r>
              <a:rPr lang="en-NZ" sz="1600" i="1" dirty="0" err="1">
                <a:solidFill>
                  <a:srgbClr val="242279"/>
                </a:solidFill>
                <a:latin typeface="+mj-lt"/>
              </a:rPr>
              <a:t>i</a:t>
            </a:r>
            <a:r>
              <a:rPr lang="en-NZ" sz="1600" i="1" dirty="0">
                <a:solidFill>
                  <a:srgbClr val="242279"/>
                </a:solidFill>
                <a:latin typeface="+mj-lt"/>
              </a:rPr>
              <a:t> </a:t>
            </a:r>
            <a:r>
              <a:rPr lang="en-NZ" sz="1600" i="1" dirty="0" err="1">
                <a:solidFill>
                  <a:srgbClr val="242279"/>
                </a:solidFill>
                <a:latin typeface="+mj-lt"/>
              </a:rPr>
              <a:t>nga</a:t>
            </a:r>
            <a:r>
              <a:rPr lang="en-NZ" sz="1600" i="1" dirty="0">
                <a:solidFill>
                  <a:srgbClr val="242279"/>
                </a:solidFill>
                <a:latin typeface="+mj-lt"/>
              </a:rPr>
              <a:t>̄ </a:t>
            </a:r>
            <a:r>
              <a:rPr lang="en-NZ" sz="1600" i="1" dirty="0" err="1">
                <a:solidFill>
                  <a:srgbClr val="242279"/>
                </a:solidFill>
                <a:latin typeface="+mj-lt"/>
              </a:rPr>
              <a:t>kōrerorero</a:t>
            </a:r>
            <a:r>
              <a:rPr lang="en-NZ" sz="1600" i="1" dirty="0">
                <a:solidFill>
                  <a:srgbClr val="242279"/>
                </a:solidFill>
                <a:latin typeface="+mj-lt"/>
              </a:rPr>
              <a:t> e puta </a:t>
            </a:r>
            <a:r>
              <a:rPr lang="en-NZ" sz="1600" i="1" dirty="0" err="1">
                <a:solidFill>
                  <a:srgbClr val="242279"/>
                </a:solidFill>
                <a:latin typeface="+mj-lt"/>
              </a:rPr>
              <a:t>mai</a:t>
            </a:r>
            <a:r>
              <a:rPr lang="en-NZ" sz="1600" i="1" dirty="0">
                <a:solidFill>
                  <a:srgbClr val="242279"/>
                </a:solidFill>
                <a:latin typeface="+mj-lt"/>
              </a:rPr>
              <a:t> ana </a:t>
            </a:r>
            <a:r>
              <a:rPr lang="en-NZ" sz="1600" i="1" dirty="0" err="1">
                <a:solidFill>
                  <a:srgbClr val="242279"/>
                </a:solidFill>
                <a:latin typeface="+mj-lt"/>
              </a:rPr>
              <a:t>mo</a:t>
            </a:r>
            <a:r>
              <a:rPr lang="en-NZ" sz="1600" i="1" dirty="0">
                <a:solidFill>
                  <a:srgbClr val="242279"/>
                </a:solidFill>
                <a:latin typeface="+mj-lt"/>
              </a:rPr>
              <a:t>̄ </a:t>
            </a:r>
            <a:r>
              <a:rPr lang="en-NZ" sz="1600" i="1" dirty="0" err="1">
                <a:solidFill>
                  <a:srgbClr val="242279"/>
                </a:solidFill>
                <a:latin typeface="+mj-lt"/>
              </a:rPr>
              <a:t>te</a:t>
            </a:r>
            <a:r>
              <a:rPr lang="en-NZ" sz="1600" i="1" dirty="0">
                <a:solidFill>
                  <a:srgbClr val="242279"/>
                </a:solidFill>
                <a:latin typeface="+mj-lt"/>
              </a:rPr>
              <a:t> </a:t>
            </a:r>
            <a:r>
              <a:rPr lang="en-NZ" sz="1600" i="1" dirty="0" err="1">
                <a:solidFill>
                  <a:srgbClr val="242279"/>
                </a:solidFill>
                <a:latin typeface="+mj-lt"/>
              </a:rPr>
              <a:t>āhua</a:t>
            </a:r>
            <a:r>
              <a:rPr lang="en-NZ" sz="1600" i="1" dirty="0">
                <a:solidFill>
                  <a:srgbClr val="242279"/>
                </a:solidFill>
                <a:latin typeface="+mj-lt"/>
              </a:rPr>
              <a:t> o </a:t>
            </a:r>
            <a:r>
              <a:rPr lang="en-NZ" sz="1600" i="1" dirty="0" err="1">
                <a:solidFill>
                  <a:srgbClr val="242279"/>
                </a:solidFill>
                <a:latin typeface="+mj-lt"/>
              </a:rPr>
              <a:t>te</a:t>
            </a:r>
            <a:r>
              <a:rPr lang="en-NZ" sz="1600" i="1" dirty="0">
                <a:solidFill>
                  <a:srgbClr val="242279"/>
                </a:solidFill>
                <a:latin typeface="+mj-lt"/>
              </a:rPr>
              <a:t> </a:t>
            </a:r>
            <a:r>
              <a:rPr lang="en-NZ" sz="1600" i="1" dirty="0" err="1">
                <a:solidFill>
                  <a:srgbClr val="242279"/>
                </a:solidFill>
                <a:latin typeface="+mj-lt"/>
              </a:rPr>
              <a:t>hangaia</a:t>
            </a:r>
            <a:r>
              <a:rPr lang="en-NZ" sz="1600" i="1" dirty="0">
                <a:solidFill>
                  <a:srgbClr val="242279"/>
                </a:solidFill>
                <a:latin typeface="+mj-lt"/>
              </a:rPr>
              <a:t> o </a:t>
            </a:r>
            <a:r>
              <a:rPr lang="en-NZ" sz="1600" i="1" dirty="0" err="1">
                <a:solidFill>
                  <a:srgbClr val="242279"/>
                </a:solidFill>
                <a:latin typeface="+mj-lt"/>
              </a:rPr>
              <a:t>tēnei</a:t>
            </a:r>
            <a:r>
              <a:rPr lang="en-NZ" sz="1600" i="1" dirty="0">
                <a:solidFill>
                  <a:srgbClr val="242279"/>
                </a:solidFill>
                <a:latin typeface="+mj-lt"/>
              </a:rPr>
              <a:t> </a:t>
            </a:r>
            <a:r>
              <a:rPr lang="en-NZ" sz="1600" i="1" dirty="0" err="1">
                <a:solidFill>
                  <a:srgbClr val="242279"/>
                </a:solidFill>
                <a:latin typeface="+mj-lt"/>
              </a:rPr>
              <a:t>rauemi</a:t>
            </a:r>
            <a:r>
              <a:rPr lang="en-NZ" sz="1600" i="1" dirty="0">
                <a:solidFill>
                  <a:srgbClr val="242279"/>
                </a:solidFill>
                <a:latin typeface="+mj-lt"/>
              </a:rPr>
              <a:t>, </a:t>
            </a:r>
            <a:r>
              <a:rPr lang="en-NZ" sz="1600" i="1" dirty="0" err="1">
                <a:solidFill>
                  <a:srgbClr val="242279"/>
                </a:solidFill>
                <a:latin typeface="+mj-lt"/>
              </a:rPr>
              <a:t>heoi</a:t>
            </a:r>
            <a:r>
              <a:rPr lang="en-NZ" sz="1600" i="1" dirty="0">
                <a:solidFill>
                  <a:srgbClr val="242279"/>
                </a:solidFill>
                <a:latin typeface="+mj-lt"/>
              </a:rPr>
              <a:t> </a:t>
            </a:r>
            <a:r>
              <a:rPr lang="en-NZ" sz="1600" i="1" dirty="0" err="1">
                <a:solidFill>
                  <a:srgbClr val="242279"/>
                </a:solidFill>
                <a:latin typeface="+mj-lt"/>
              </a:rPr>
              <a:t>ano</a:t>
            </a:r>
            <a:r>
              <a:rPr lang="en-NZ" sz="1600" i="1" dirty="0">
                <a:solidFill>
                  <a:srgbClr val="242279"/>
                </a:solidFill>
                <a:latin typeface="+mj-lt"/>
              </a:rPr>
              <a:t>̄ ka </a:t>
            </a:r>
            <a:r>
              <a:rPr lang="en-NZ" sz="1600" i="1" dirty="0" err="1">
                <a:solidFill>
                  <a:srgbClr val="242279"/>
                </a:solidFill>
                <a:latin typeface="+mj-lt"/>
              </a:rPr>
              <a:t>kawea</a:t>
            </a:r>
            <a:r>
              <a:rPr lang="en-NZ" sz="1600" i="1" dirty="0">
                <a:solidFill>
                  <a:srgbClr val="242279"/>
                </a:solidFill>
                <a:latin typeface="+mj-lt"/>
              </a:rPr>
              <a:t> </a:t>
            </a:r>
            <a:r>
              <a:rPr lang="en-NZ" sz="1600" i="1" dirty="0" err="1">
                <a:solidFill>
                  <a:srgbClr val="242279"/>
                </a:solidFill>
                <a:latin typeface="+mj-lt"/>
              </a:rPr>
              <a:t>tēnei</a:t>
            </a:r>
            <a:r>
              <a:rPr lang="en-NZ" sz="1600" i="1" dirty="0">
                <a:solidFill>
                  <a:srgbClr val="242279"/>
                </a:solidFill>
                <a:latin typeface="+mj-lt"/>
              </a:rPr>
              <a:t> </a:t>
            </a:r>
            <a:r>
              <a:rPr lang="en-NZ" sz="1600" i="1" dirty="0" err="1">
                <a:solidFill>
                  <a:srgbClr val="242279"/>
                </a:solidFill>
                <a:latin typeface="+mj-lt"/>
              </a:rPr>
              <a:t>kaupapa</a:t>
            </a:r>
            <a:r>
              <a:rPr lang="en-NZ" sz="1600" i="1" dirty="0">
                <a:solidFill>
                  <a:srgbClr val="242279"/>
                </a:solidFill>
                <a:latin typeface="+mj-lt"/>
              </a:rPr>
              <a:t> e </a:t>
            </a:r>
            <a:r>
              <a:rPr lang="en-NZ" sz="1600" i="1" dirty="0" err="1">
                <a:solidFill>
                  <a:srgbClr val="242279"/>
                </a:solidFill>
                <a:latin typeface="+mj-lt"/>
              </a:rPr>
              <a:t>nga</a:t>
            </a:r>
            <a:r>
              <a:rPr lang="en-NZ" sz="1600" i="1" dirty="0">
                <a:solidFill>
                  <a:srgbClr val="242279"/>
                </a:solidFill>
                <a:latin typeface="+mj-lt"/>
              </a:rPr>
              <a:t>̄ </a:t>
            </a:r>
            <a:r>
              <a:rPr lang="en-NZ" sz="1600" i="1" dirty="0" err="1">
                <a:solidFill>
                  <a:srgbClr val="242279"/>
                </a:solidFill>
                <a:latin typeface="+mj-lt"/>
              </a:rPr>
              <a:t>wānanga</a:t>
            </a:r>
            <a:r>
              <a:rPr lang="en-NZ" sz="1600" i="1" dirty="0">
                <a:solidFill>
                  <a:srgbClr val="242279"/>
                </a:solidFill>
                <a:latin typeface="+mj-lt"/>
              </a:rPr>
              <a:t>, e </a:t>
            </a:r>
            <a:r>
              <a:rPr lang="en-NZ" sz="1600" i="1" dirty="0" err="1">
                <a:solidFill>
                  <a:srgbClr val="242279"/>
                </a:solidFill>
                <a:latin typeface="+mj-lt"/>
              </a:rPr>
              <a:t>tēna</a:t>
            </a:r>
            <a:r>
              <a:rPr lang="en-NZ" sz="1600" i="1" dirty="0">
                <a:solidFill>
                  <a:srgbClr val="242279"/>
                </a:solidFill>
                <a:latin typeface="+mj-lt"/>
              </a:rPr>
              <a:t> me </a:t>
            </a:r>
            <a:r>
              <a:rPr lang="en-NZ" sz="1600" i="1" dirty="0" err="1">
                <a:solidFill>
                  <a:srgbClr val="242279"/>
                </a:solidFill>
                <a:latin typeface="+mj-lt"/>
              </a:rPr>
              <a:t>tēna</a:t>
            </a:r>
            <a:r>
              <a:rPr lang="en-NZ" sz="1600" i="1" dirty="0">
                <a:solidFill>
                  <a:srgbClr val="242279"/>
                </a:solidFill>
                <a:latin typeface="+mj-lt"/>
              </a:rPr>
              <a:t>̄ </a:t>
            </a:r>
            <a:r>
              <a:rPr lang="en-NZ" sz="1600" i="1" dirty="0" err="1">
                <a:solidFill>
                  <a:srgbClr val="242279"/>
                </a:solidFill>
                <a:latin typeface="+mj-lt"/>
              </a:rPr>
              <a:t>ahurea</a:t>
            </a:r>
            <a:r>
              <a:rPr lang="en-NZ" sz="1600" i="1" dirty="0">
                <a:solidFill>
                  <a:srgbClr val="242279"/>
                </a:solidFill>
                <a:latin typeface="+mj-lt"/>
              </a:rPr>
              <a:t> </a:t>
            </a:r>
            <a:r>
              <a:rPr lang="en-NZ" sz="1600" i="1" dirty="0" err="1">
                <a:solidFill>
                  <a:srgbClr val="242279"/>
                </a:solidFill>
                <a:latin typeface="+mj-lt"/>
              </a:rPr>
              <a:t>rānei</a:t>
            </a:r>
            <a:r>
              <a:rPr lang="en-NZ" sz="1600" i="1" dirty="0">
                <a:solidFill>
                  <a:srgbClr val="242279"/>
                </a:solidFill>
                <a:latin typeface="+mj-lt"/>
              </a:rPr>
              <a:t>, ka kaha </a:t>
            </a:r>
            <a:r>
              <a:rPr lang="en-NZ" sz="1600" i="1" dirty="0" err="1">
                <a:solidFill>
                  <a:srgbClr val="242279"/>
                </a:solidFill>
                <a:latin typeface="+mj-lt"/>
              </a:rPr>
              <a:t>ake</a:t>
            </a:r>
            <a:r>
              <a:rPr lang="en-NZ" sz="1600" i="1" dirty="0">
                <a:solidFill>
                  <a:srgbClr val="242279"/>
                </a:solidFill>
                <a:latin typeface="+mj-lt"/>
              </a:rPr>
              <a:t> </a:t>
            </a:r>
            <a:r>
              <a:rPr lang="en-NZ" sz="1600" i="1" dirty="0" err="1">
                <a:solidFill>
                  <a:srgbClr val="242279"/>
                </a:solidFill>
                <a:latin typeface="+mj-lt"/>
              </a:rPr>
              <a:t>te</a:t>
            </a:r>
            <a:r>
              <a:rPr lang="en-NZ" sz="1600" i="1" dirty="0">
                <a:solidFill>
                  <a:srgbClr val="242279"/>
                </a:solidFill>
                <a:latin typeface="+mj-lt"/>
              </a:rPr>
              <a:t> </a:t>
            </a:r>
            <a:r>
              <a:rPr lang="en-NZ" sz="1600" i="1" dirty="0" err="1">
                <a:solidFill>
                  <a:srgbClr val="242279"/>
                </a:solidFill>
                <a:latin typeface="+mj-lt"/>
              </a:rPr>
              <a:t>kapakapa</a:t>
            </a:r>
            <a:r>
              <a:rPr lang="en-NZ" sz="1600" i="1" dirty="0">
                <a:solidFill>
                  <a:srgbClr val="242279"/>
                </a:solidFill>
                <a:latin typeface="+mj-lt"/>
              </a:rPr>
              <a:t> o </a:t>
            </a:r>
            <a:r>
              <a:rPr lang="en-NZ" sz="1600" i="1" dirty="0" err="1">
                <a:solidFill>
                  <a:srgbClr val="242279"/>
                </a:solidFill>
                <a:latin typeface="+mj-lt"/>
              </a:rPr>
              <a:t>te</a:t>
            </a:r>
            <a:r>
              <a:rPr lang="en-NZ" sz="1600" i="1" dirty="0">
                <a:solidFill>
                  <a:srgbClr val="242279"/>
                </a:solidFill>
                <a:latin typeface="+mj-lt"/>
              </a:rPr>
              <a:t> </a:t>
            </a:r>
            <a:r>
              <a:rPr lang="en-NZ" sz="1600" i="1" dirty="0" err="1">
                <a:solidFill>
                  <a:srgbClr val="242279"/>
                </a:solidFill>
                <a:latin typeface="+mj-lt"/>
              </a:rPr>
              <a:t>manawa</a:t>
            </a:r>
            <a:r>
              <a:rPr lang="en-NZ" sz="1600" i="1" dirty="0">
                <a:solidFill>
                  <a:srgbClr val="242279"/>
                </a:solidFill>
                <a:latin typeface="+mj-lt"/>
              </a:rPr>
              <a:t>. </a:t>
            </a:r>
          </a:p>
        </p:txBody>
      </p:sp>
      <p:sp>
        <p:nvSpPr>
          <p:cNvPr id="7" name="Text Placeholder 3">
            <a:extLst>
              <a:ext uri="{FF2B5EF4-FFF2-40B4-BE49-F238E27FC236}">
                <a16:creationId xmlns:a16="http://schemas.microsoft.com/office/drawing/2014/main" id="{0AE8C533-67AE-2D43-85BB-E5DC0118B09B}"/>
              </a:ext>
            </a:extLst>
          </p:cNvPr>
          <p:cNvSpPr txBox="1">
            <a:spLocks/>
          </p:cNvSpPr>
          <p:nvPr/>
        </p:nvSpPr>
        <p:spPr>
          <a:xfrm>
            <a:off x="431800" y="2459324"/>
            <a:ext cx="7887741" cy="66479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i="1" dirty="0">
                <a:solidFill>
                  <a:srgbClr val="4CB2C5"/>
                </a:solidFill>
                <a:latin typeface="+mj-lt"/>
              </a:rPr>
              <a:t>There is always warm satisfaction when human relationships have been key to the creation of educational resources, especially when institutions have engaged with each other and intercultural relations have been taken into account.</a:t>
            </a:r>
          </a:p>
        </p:txBody>
      </p:sp>
    </p:spTree>
    <p:extLst>
      <p:ext uri="{BB962C8B-B14F-4D97-AF65-F5344CB8AC3E}">
        <p14:creationId xmlns:p14="http://schemas.microsoft.com/office/powerpoint/2010/main" val="368596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10;&#10;Description automatically generated">
            <a:extLst>
              <a:ext uri="{FF2B5EF4-FFF2-40B4-BE49-F238E27FC236}">
                <a16:creationId xmlns:a16="http://schemas.microsoft.com/office/drawing/2014/main" id="{71606765-D5A1-D445-AAE0-D75E08C412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322" y="1527175"/>
            <a:ext cx="6977355" cy="2979095"/>
          </a:xfrm>
          <a:prstGeom prst="rect">
            <a:avLst/>
          </a:prstGeom>
        </p:spPr>
      </p:pic>
      <p:sp>
        <p:nvSpPr>
          <p:cNvPr id="2" name="Slide Number Placeholder 1">
            <a:extLst>
              <a:ext uri="{FF2B5EF4-FFF2-40B4-BE49-F238E27FC236}">
                <a16:creationId xmlns:a16="http://schemas.microsoft.com/office/drawing/2014/main" id="{D2B7A319-31D1-D04B-B9B8-D94EDD66B2C1}"/>
              </a:ext>
            </a:extLst>
          </p:cNvPr>
          <p:cNvSpPr>
            <a:spLocks noGrp="1"/>
          </p:cNvSpPr>
          <p:nvPr>
            <p:ph type="sldNum" sz="quarter" idx="12"/>
          </p:nvPr>
        </p:nvSpPr>
        <p:spPr/>
        <p:txBody>
          <a:bodyPr/>
          <a:lstStyle/>
          <a:p>
            <a:fld id="{BFD14E40-3C96-7542-94D9-B9EA8019EF86}" type="slidenum">
              <a:rPr lang="en-NZ" smtClean="0"/>
              <a:pPr/>
              <a:t>20</a:t>
            </a:fld>
            <a:endParaRPr lang="en-NZ" dirty="0"/>
          </a:p>
        </p:txBody>
      </p:sp>
      <p:sp>
        <p:nvSpPr>
          <p:cNvPr id="3" name="Title 2">
            <a:extLst>
              <a:ext uri="{FF2B5EF4-FFF2-40B4-BE49-F238E27FC236}">
                <a16:creationId xmlns:a16="http://schemas.microsoft.com/office/drawing/2014/main" id="{578F421C-28F0-BE47-8E4A-590E96FA08CC}"/>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Implementing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 (continued)</a:t>
            </a:r>
          </a:p>
        </p:txBody>
      </p:sp>
    </p:spTree>
    <p:extLst>
      <p:ext uri="{BB962C8B-B14F-4D97-AF65-F5344CB8AC3E}">
        <p14:creationId xmlns:p14="http://schemas.microsoft.com/office/powerpoint/2010/main" val="243847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C3278-A72C-2D4E-BCB9-FFFCAA1FE4DC}"/>
              </a:ext>
            </a:extLst>
          </p:cNvPr>
          <p:cNvSpPr>
            <a:spLocks noGrp="1"/>
          </p:cNvSpPr>
          <p:nvPr>
            <p:ph type="sldNum" sz="quarter" idx="12"/>
          </p:nvPr>
        </p:nvSpPr>
        <p:spPr/>
        <p:txBody>
          <a:bodyPr/>
          <a:lstStyle/>
          <a:p>
            <a:fld id="{BFD14E40-3C96-7542-94D9-B9EA8019EF86}" type="slidenum">
              <a:rPr lang="en-NZ" smtClean="0"/>
              <a:pPr/>
              <a:t>21</a:t>
            </a:fld>
            <a:endParaRPr lang="en-NZ" dirty="0"/>
          </a:p>
        </p:txBody>
      </p:sp>
      <p:sp>
        <p:nvSpPr>
          <p:cNvPr id="4" name="Title 2">
            <a:extLst>
              <a:ext uri="{FF2B5EF4-FFF2-40B4-BE49-F238E27FC236}">
                <a16:creationId xmlns:a16="http://schemas.microsoft.com/office/drawing/2014/main" id="{5420CDF2-7DE8-CD4A-95DA-7C9D1B513DF9}"/>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Implementing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 (continued)</a:t>
            </a:r>
          </a:p>
        </p:txBody>
      </p:sp>
      <p:pic>
        <p:nvPicPr>
          <p:cNvPr id="5" name="Picture 4">
            <a:extLst>
              <a:ext uri="{FF2B5EF4-FFF2-40B4-BE49-F238E27FC236}">
                <a16:creationId xmlns:a16="http://schemas.microsoft.com/office/drawing/2014/main" id="{279FCFE1-D7A8-8046-9E97-689F0BF8A9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90901" y="1923645"/>
            <a:ext cx="1943100" cy="1841500"/>
          </a:xfrm>
          <a:prstGeom prst="rect">
            <a:avLst/>
          </a:prstGeom>
        </p:spPr>
      </p:pic>
    </p:spTree>
    <p:extLst>
      <p:ext uri="{BB962C8B-B14F-4D97-AF65-F5344CB8AC3E}">
        <p14:creationId xmlns:p14="http://schemas.microsoft.com/office/powerpoint/2010/main" val="1393999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E711056-2518-304D-A172-E77940082FD2}"/>
              </a:ext>
            </a:extLst>
          </p:cNvPr>
          <p:cNvSpPr txBox="1">
            <a:spLocks/>
          </p:cNvSpPr>
          <p:nvPr/>
        </p:nvSpPr>
        <p:spPr>
          <a:xfrm>
            <a:off x="4572000" y="1527175"/>
            <a:ext cx="3767667"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Evaluating partnerships with </a:t>
            </a:r>
            <a:r>
              <a:rPr lang="en-NZ" sz="1600" dirty="0" err="1">
                <a:latin typeface="Bliss Pro Light" panose="02010006030000020004" pitchFamily="2" charset="0"/>
                <a:cs typeface="Calibri" panose="020F0502020204030204" pitchFamily="34" charset="0"/>
              </a:rPr>
              <a:t>whānau</a:t>
            </a:r>
            <a:r>
              <a:rPr lang="en-NZ" sz="1600" dirty="0">
                <a:latin typeface="Bliss Pro Light" panose="02010006030000020004" pitchFamily="2" charset="0"/>
                <a:cs typeface="Calibri" panose="020F0502020204030204" pitchFamily="34" charset="0"/>
              </a:rPr>
              <a:t> and mana whenua</a:t>
            </a:r>
          </a:p>
        </p:txBody>
      </p:sp>
      <p:sp>
        <p:nvSpPr>
          <p:cNvPr id="7" name="Text Placeholder 3">
            <a:extLst>
              <a:ext uri="{FF2B5EF4-FFF2-40B4-BE49-F238E27FC236}">
                <a16:creationId xmlns:a16="http://schemas.microsoft.com/office/drawing/2014/main" id="{93A8CBE0-5D0F-4A4A-A304-6CC5B786E986}"/>
              </a:ext>
            </a:extLst>
          </p:cNvPr>
          <p:cNvSpPr txBox="1">
            <a:spLocks/>
          </p:cNvSpPr>
          <p:nvPr/>
        </p:nvSpPr>
        <p:spPr>
          <a:xfrm>
            <a:off x="4572000" y="2162175"/>
            <a:ext cx="3767667"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Evaluating </a:t>
            </a:r>
            <a:r>
              <a:rPr lang="en-NZ" sz="1600" dirty="0" err="1">
                <a:latin typeface="Bliss Pro Light" panose="02010006030000020004" pitchFamily="2" charset="0"/>
                <a:cs typeface="Calibri" panose="020F0502020204030204" pitchFamily="34" charset="0"/>
              </a:rPr>
              <a:t>kaiako</a:t>
            </a:r>
            <a:r>
              <a:rPr lang="en-NZ" sz="1600" dirty="0">
                <a:latin typeface="Bliss Pro Light" panose="02010006030000020004" pitchFamily="2" charset="0"/>
                <a:cs typeface="Calibri" panose="020F0502020204030204" pitchFamily="34" charset="0"/>
              </a:rPr>
              <a:t> development of cultural competency </a:t>
            </a:r>
          </a:p>
        </p:txBody>
      </p:sp>
      <p:sp>
        <p:nvSpPr>
          <p:cNvPr id="8" name="Text Placeholder 3">
            <a:extLst>
              <a:ext uri="{FF2B5EF4-FFF2-40B4-BE49-F238E27FC236}">
                <a16:creationId xmlns:a16="http://schemas.microsoft.com/office/drawing/2014/main" id="{8BE3DB0B-750C-8646-909C-3A77051DF9DD}"/>
              </a:ext>
            </a:extLst>
          </p:cNvPr>
          <p:cNvSpPr txBox="1">
            <a:spLocks/>
          </p:cNvSpPr>
          <p:nvPr/>
        </p:nvSpPr>
        <p:spPr>
          <a:xfrm>
            <a:off x="4572000" y="2799819"/>
            <a:ext cx="3767667"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Monitoring school-wide progress in implementation</a:t>
            </a:r>
          </a:p>
        </p:txBody>
      </p:sp>
      <p:sp>
        <p:nvSpPr>
          <p:cNvPr id="2" name="Slide Number Placeholder 1">
            <a:extLst>
              <a:ext uri="{FF2B5EF4-FFF2-40B4-BE49-F238E27FC236}">
                <a16:creationId xmlns:a16="http://schemas.microsoft.com/office/drawing/2014/main" id="{E58ECB65-7094-A84D-B184-6CBD8BB36C85}"/>
              </a:ext>
            </a:extLst>
          </p:cNvPr>
          <p:cNvSpPr>
            <a:spLocks noGrp="1"/>
          </p:cNvSpPr>
          <p:nvPr>
            <p:ph type="sldNum" sz="quarter" idx="12"/>
          </p:nvPr>
        </p:nvSpPr>
        <p:spPr/>
        <p:txBody>
          <a:bodyPr/>
          <a:lstStyle/>
          <a:p>
            <a:fld id="{BFD14E40-3C96-7542-94D9-B9EA8019EF86}" type="slidenum">
              <a:rPr lang="en-NZ" smtClean="0"/>
              <a:pPr/>
              <a:t>22</a:t>
            </a:fld>
            <a:endParaRPr lang="en-NZ" dirty="0"/>
          </a:p>
        </p:txBody>
      </p:sp>
      <p:sp>
        <p:nvSpPr>
          <p:cNvPr id="3" name="Title 2">
            <a:extLst>
              <a:ext uri="{FF2B5EF4-FFF2-40B4-BE49-F238E27FC236}">
                <a16:creationId xmlns:a16="http://schemas.microsoft.com/office/drawing/2014/main" id="{87640DD1-A6D6-684C-8DAB-1B39846E0AC6}"/>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Monitoring and evaluation</a:t>
            </a:r>
          </a:p>
        </p:txBody>
      </p:sp>
      <p:sp>
        <p:nvSpPr>
          <p:cNvPr id="4" name="Text Placeholder 3">
            <a:extLst>
              <a:ext uri="{FF2B5EF4-FFF2-40B4-BE49-F238E27FC236}">
                <a16:creationId xmlns:a16="http://schemas.microsoft.com/office/drawing/2014/main" id="{FE6635ED-CCCA-414B-B17C-EB9E3A326BD6}"/>
              </a:ext>
            </a:extLst>
          </p:cNvPr>
          <p:cNvSpPr txBox="1">
            <a:spLocks/>
          </p:cNvSpPr>
          <p:nvPr/>
        </p:nvSpPr>
        <p:spPr>
          <a:xfrm>
            <a:off x="431800" y="1527174"/>
            <a:ext cx="3513667" cy="258532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Evaluating the benefits of </a:t>
            </a:r>
            <a:r>
              <a:rPr lang="en-NZ" sz="1600" dirty="0" err="1">
                <a:latin typeface="Bliss Pro Light" panose="02010006030000020004" pitchFamily="2" charset="0"/>
                <a:cs typeface="Calibri" panose="020F0502020204030204" pitchFamily="34" charset="0"/>
              </a:rPr>
              <a:t>Huakina</a:t>
            </a:r>
            <a:r>
              <a:rPr lang="en-NZ" sz="1600" dirty="0">
                <a:latin typeface="Bliss Pro Light" panose="02010006030000020004" pitchFamily="2" charset="0"/>
                <a:cs typeface="Calibri" panose="020F0502020204030204" pitchFamily="34" charset="0"/>
              </a:rPr>
              <a:t> Mai for students</a:t>
            </a:r>
          </a:p>
          <a:p>
            <a:pPr lvl="1">
              <a:lnSpc>
                <a:spcPct val="100000"/>
              </a:lnSpc>
              <a:spcBef>
                <a:spcPts val="0"/>
              </a:spcBef>
              <a:spcAft>
                <a:spcPts val="1200"/>
              </a:spcAft>
              <a:buFont typeface="System Font Regular"/>
              <a:buChar char="–"/>
            </a:pPr>
            <a:r>
              <a:rPr lang="en-NZ" sz="1600" dirty="0">
                <a:latin typeface="Bliss Pro Light" panose="02010006030000020004" pitchFamily="2" charset="0"/>
                <a:cs typeface="Calibri" panose="020F0502020204030204" pitchFamily="34" charset="0"/>
              </a:rPr>
              <a:t> Analysing attendance and behavioural data</a:t>
            </a:r>
          </a:p>
          <a:p>
            <a:pPr lvl="1">
              <a:lnSpc>
                <a:spcPct val="100000"/>
              </a:lnSpc>
              <a:spcBef>
                <a:spcPts val="0"/>
              </a:spcBef>
              <a:spcAft>
                <a:spcPts val="1200"/>
              </a:spcAft>
              <a:buFont typeface="System Font Regular"/>
              <a:buChar char="–"/>
            </a:pPr>
            <a:r>
              <a:rPr lang="en-NZ" sz="1600" dirty="0">
                <a:latin typeface="Bliss Pro Light" panose="02010006030000020004" pitchFamily="2" charset="0"/>
                <a:cs typeface="Calibri" panose="020F0502020204030204" pitchFamily="34" charset="0"/>
              </a:rPr>
              <a:t>Analysing achievement data</a:t>
            </a:r>
          </a:p>
          <a:p>
            <a:pPr lvl="1">
              <a:lnSpc>
                <a:spcPct val="100000"/>
              </a:lnSpc>
              <a:spcBef>
                <a:spcPts val="0"/>
              </a:spcBef>
              <a:spcAft>
                <a:spcPts val="1200"/>
              </a:spcAft>
              <a:buFont typeface="System Font Regular"/>
              <a:buChar char="–"/>
            </a:pPr>
            <a:r>
              <a:rPr lang="en-NZ" sz="1600" dirty="0">
                <a:latin typeface="Bliss Pro Light" panose="02010006030000020004" pitchFamily="2" charset="0"/>
                <a:cs typeface="Calibri" panose="020F0502020204030204" pitchFamily="34" charset="0"/>
              </a:rPr>
              <a:t>Analysing data on student wellbeing</a:t>
            </a:r>
          </a:p>
          <a:p>
            <a:pPr lvl="1">
              <a:lnSpc>
                <a:spcPct val="100000"/>
              </a:lnSpc>
              <a:spcBef>
                <a:spcPts val="0"/>
              </a:spcBef>
              <a:spcAft>
                <a:spcPts val="1200"/>
              </a:spcAft>
              <a:buFont typeface="System Font Regular"/>
              <a:buChar char="–"/>
            </a:pPr>
            <a:r>
              <a:rPr lang="en-NZ" sz="1600" dirty="0">
                <a:latin typeface="Bliss Pro Light" panose="02010006030000020004" pitchFamily="2" charset="0"/>
                <a:cs typeface="Calibri" panose="020F0502020204030204" pitchFamily="34" charset="0"/>
              </a:rPr>
              <a:t>Using goal setting by students</a:t>
            </a:r>
          </a:p>
        </p:txBody>
      </p:sp>
    </p:spTree>
    <p:extLst>
      <p:ext uri="{BB962C8B-B14F-4D97-AF65-F5344CB8AC3E}">
        <p14:creationId xmlns:p14="http://schemas.microsoft.com/office/powerpoint/2010/main" val="34891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EBB8B7-D29C-1E43-9B3E-A857BBAE04DE}"/>
              </a:ext>
            </a:extLst>
          </p:cNvPr>
          <p:cNvSpPr>
            <a:spLocks noGrp="1"/>
          </p:cNvSpPr>
          <p:nvPr>
            <p:ph type="sldNum" sz="quarter" idx="12"/>
          </p:nvPr>
        </p:nvSpPr>
        <p:spPr/>
        <p:txBody>
          <a:bodyPr/>
          <a:lstStyle/>
          <a:p>
            <a:fld id="{BFD14E40-3C96-7542-94D9-B9EA8019EF86}" type="slidenum">
              <a:rPr lang="en-NZ" smtClean="0"/>
              <a:pPr/>
              <a:t>23</a:t>
            </a:fld>
            <a:endParaRPr lang="en-NZ" dirty="0"/>
          </a:p>
        </p:txBody>
      </p:sp>
      <p:sp>
        <p:nvSpPr>
          <p:cNvPr id="3" name="Title 2">
            <a:extLst>
              <a:ext uri="{FF2B5EF4-FFF2-40B4-BE49-F238E27FC236}">
                <a16:creationId xmlns:a16="http://schemas.microsoft.com/office/drawing/2014/main" id="{59CEE629-D6EA-9348-967A-E9229A691263}"/>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Monitoring school-wide progress in implementation</a:t>
            </a:r>
          </a:p>
        </p:txBody>
      </p:sp>
      <p:pic>
        <p:nvPicPr>
          <p:cNvPr id="5" name="Picture 4" descr="Graphical user interface, text, application&#10;&#10;Description automatically generated">
            <a:extLst>
              <a:ext uri="{FF2B5EF4-FFF2-40B4-BE49-F238E27FC236}">
                <a16:creationId xmlns:a16="http://schemas.microsoft.com/office/drawing/2014/main" id="{C0F814BE-53EA-C54B-B275-49EA040FC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033" y="1348939"/>
            <a:ext cx="5217757" cy="3346886"/>
          </a:xfrm>
          <a:prstGeom prst="rect">
            <a:avLst/>
          </a:prstGeom>
        </p:spPr>
      </p:pic>
    </p:spTree>
    <p:extLst>
      <p:ext uri="{BB962C8B-B14F-4D97-AF65-F5344CB8AC3E}">
        <p14:creationId xmlns:p14="http://schemas.microsoft.com/office/powerpoint/2010/main" val="260692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EBB8B7-D29C-1E43-9B3E-A857BBAE04DE}"/>
              </a:ext>
            </a:extLst>
          </p:cNvPr>
          <p:cNvSpPr>
            <a:spLocks noGrp="1"/>
          </p:cNvSpPr>
          <p:nvPr>
            <p:ph type="sldNum" sz="quarter" idx="12"/>
          </p:nvPr>
        </p:nvSpPr>
        <p:spPr/>
        <p:txBody>
          <a:bodyPr/>
          <a:lstStyle/>
          <a:p>
            <a:fld id="{BFD14E40-3C96-7542-94D9-B9EA8019EF86}" type="slidenum">
              <a:rPr lang="en-NZ" smtClean="0"/>
              <a:pPr/>
              <a:t>24</a:t>
            </a:fld>
            <a:endParaRPr lang="en-NZ" dirty="0"/>
          </a:p>
        </p:txBody>
      </p:sp>
      <p:sp>
        <p:nvSpPr>
          <p:cNvPr id="3" name="Title 2">
            <a:extLst>
              <a:ext uri="{FF2B5EF4-FFF2-40B4-BE49-F238E27FC236}">
                <a16:creationId xmlns:a16="http://schemas.microsoft.com/office/drawing/2014/main" id="{59CEE629-D6EA-9348-967A-E9229A691263}"/>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Monitoring school-wide progress in implementation – Level 1</a:t>
            </a:r>
          </a:p>
        </p:txBody>
      </p:sp>
      <p:pic>
        <p:nvPicPr>
          <p:cNvPr id="7" name="Picture 6" descr="Graphical user interface, text, application&#10;&#10;Description automatically generated">
            <a:extLst>
              <a:ext uri="{FF2B5EF4-FFF2-40B4-BE49-F238E27FC236}">
                <a16:creationId xmlns:a16="http://schemas.microsoft.com/office/drawing/2014/main" id="{6504D346-C811-194E-AC48-C20E4C0E9B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0" y="2625725"/>
            <a:ext cx="8280400" cy="2070100"/>
          </a:xfrm>
          <a:prstGeom prst="rect">
            <a:avLst/>
          </a:prstGeom>
        </p:spPr>
      </p:pic>
    </p:spTree>
    <p:extLst>
      <p:ext uri="{BB962C8B-B14F-4D97-AF65-F5344CB8AC3E}">
        <p14:creationId xmlns:p14="http://schemas.microsoft.com/office/powerpoint/2010/main" val="1633746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EFC489AF-6A78-9D46-B78F-689AD716A9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0" y="2310161"/>
            <a:ext cx="8280400" cy="2385664"/>
          </a:xfrm>
          <a:prstGeom prst="rect">
            <a:avLst/>
          </a:prstGeom>
        </p:spPr>
      </p:pic>
      <p:sp>
        <p:nvSpPr>
          <p:cNvPr id="2" name="Slide Number Placeholder 1">
            <a:extLst>
              <a:ext uri="{FF2B5EF4-FFF2-40B4-BE49-F238E27FC236}">
                <a16:creationId xmlns:a16="http://schemas.microsoft.com/office/drawing/2014/main" id="{50EBB8B7-D29C-1E43-9B3E-A857BBAE04DE}"/>
              </a:ext>
            </a:extLst>
          </p:cNvPr>
          <p:cNvSpPr>
            <a:spLocks noGrp="1"/>
          </p:cNvSpPr>
          <p:nvPr>
            <p:ph type="sldNum" sz="quarter" idx="12"/>
          </p:nvPr>
        </p:nvSpPr>
        <p:spPr/>
        <p:txBody>
          <a:bodyPr/>
          <a:lstStyle/>
          <a:p>
            <a:fld id="{BFD14E40-3C96-7542-94D9-B9EA8019EF86}" type="slidenum">
              <a:rPr lang="en-NZ" smtClean="0"/>
              <a:pPr/>
              <a:t>25</a:t>
            </a:fld>
            <a:endParaRPr lang="en-NZ" dirty="0"/>
          </a:p>
        </p:txBody>
      </p:sp>
      <p:sp>
        <p:nvSpPr>
          <p:cNvPr id="3" name="Title 2">
            <a:extLst>
              <a:ext uri="{FF2B5EF4-FFF2-40B4-BE49-F238E27FC236}">
                <a16:creationId xmlns:a16="http://schemas.microsoft.com/office/drawing/2014/main" id="{59CEE629-D6EA-9348-967A-E9229A691263}"/>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Monitoring school-wide progress in implementation – Level 2</a:t>
            </a:r>
          </a:p>
        </p:txBody>
      </p:sp>
    </p:spTree>
    <p:extLst>
      <p:ext uri="{BB962C8B-B14F-4D97-AF65-F5344CB8AC3E}">
        <p14:creationId xmlns:p14="http://schemas.microsoft.com/office/powerpoint/2010/main" val="2715663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EBB8B7-D29C-1E43-9B3E-A857BBAE04DE}"/>
              </a:ext>
            </a:extLst>
          </p:cNvPr>
          <p:cNvSpPr>
            <a:spLocks noGrp="1"/>
          </p:cNvSpPr>
          <p:nvPr>
            <p:ph type="sldNum" sz="quarter" idx="12"/>
          </p:nvPr>
        </p:nvSpPr>
        <p:spPr/>
        <p:txBody>
          <a:bodyPr/>
          <a:lstStyle/>
          <a:p>
            <a:fld id="{BFD14E40-3C96-7542-94D9-B9EA8019EF86}" type="slidenum">
              <a:rPr lang="en-NZ" smtClean="0"/>
              <a:pPr/>
              <a:t>26</a:t>
            </a:fld>
            <a:endParaRPr lang="en-NZ" dirty="0"/>
          </a:p>
        </p:txBody>
      </p:sp>
      <p:sp>
        <p:nvSpPr>
          <p:cNvPr id="3" name="Title 2">
            <a:extLst>
              <a:ext uri="{FF2B5EF4-FFF2-40B4-BE49-F238E27FC236}">
                <a16:creationId xmlns:a16="http://schemas.microsoft.com/office/drawing/2014/main" id="{59CEE629-D6EA-9348-967A-E9229A691263}"/>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Monitoring school-wide progress in implementation – Level 3</a:t>
            </a:r>
          </a:p>
        </p:txBody>
      </p:sp>
      <p:pic>
        <p:nvPicPr>
          <p:cNvPr id="6" name="Picture 5" descr="Graphical user interface, text, application, email&#10;&#10;Description automatically generated">
            <a:extLst>
              <a:ext uri="{FF2B5EF4-FFF2-40B4-BE49-F238E27FC236}">
                <a16:creationId xmlns:a16="http://schemas.microsoft.com/office/drawing/2014/main" id="{8050BE34-7E9A-8C4D-B25F-CB9E296803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0" y="2322783"/>
            <a:ext cx="8280400" cy="2373041"/>
          </a:xfrm>
          <a:prstGeom prst="rect">
            <a:avLst/>
          </a:prstGeom>
        </p:spPr>
      </p:pic>
    </p:spTree>
    <p:extLst>
      <p:ext uri="{BB962C8B-B14F-4D97-AF65-F5344CB8AC3E}">
        <p14:creationId xmlns:p14="http://schemas.microsoft.com/office/powerpoint/2010/main" val="2002438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EBB8B7-D29C-1E43-9B3E-A857BBAE04DE}"/>
              </a:ext>
            </a:extLst>
          </p:cNvPr>
          <p:cNvSpPr>
            <a:spLocks noGrp="1"/>
          </p:cNvSpPr>
          <p:nvPr>
            <p:ph type="sldNum" sz="quarter" idx="12"/>
          </p:nvPr>
        </p:nvSpPr>
        <p:spPr/>
        <p:txBody>
          <a:bodyPr/>
          <a:lstStyle/>
          <a:p>
            <a:fld id="{BFD14E40-3C96-7542-94D9-B9EA8019EF86}" type="slidenum">
              <a:rPr lang="en-NZ" smtClean="0"/>
              <a:pPr/>
              <a:t>27</a:t>
            </a:fld>
            <a:endParaRPr lang="en-NZ" dirty="0"/>
          </a:p>
        </p:txBody>
      </p:sp>
      <p:sp>
        <p:nvSpPr>
          <p:cNvPr id="3" name="Title 2">
            <a:extLst>
              <a:ext uri="{FF2B5EF4-FFF2-40B4-BE49-F238E27FC236}">
                <a16:creationId xmlns:a16="http://schemas.microsoft.com/office/drawing/2014/main" id="{59CEE629-D6EA-9348-967A-E9229A691263}"/>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Monitoring school-wide progress in implementation – Level 4</a:t>
            </a:r>
          </a:p>
        </p:txBody>
      </p:sp>
      <p:pic>
        <p:nvPicPr>
          <p:cNvPr id="5" name="Picture 4" descr="Graphical user interface, text, application&#10;&#10;Description automatically generated">
            <a:extLst>
              <a:ext uri="{FF2B5EF4-FFF2-40B4-BE49-F238E27FC236}">
                <a16:creationId xmlns:a16="http://schemas.microsoft.com/office/drawing/2014/main" id="{FE18B01E-2B6B-6247-912D-F9A41078B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0" y="1767391"/>
            <a:ext cx="8280400" cy="2928434"/>
          </a:xfrm>
          <a:prstGeom prst="rect">
            <a:avLst/>
          </a:prstGeom>
        </p:spPr>
      </p:pic>
    </p:spTree>
    <p:extLst>
      <p:ext uri="{BB962C8B-B14F-4D97-AF65-F5344CB8AC3E}">
        <p14:creationId xmlns:p14="http://schemas.microsoft.com/office/powerpoint/2010/main" val="2179166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EBB8B7-D29C-1E43-9B3E-A857BBAE04DE}"/>
              </a:ext>
            </a:extLst>
          </p:cNvPr>
          <p:cNvSpPr>
            <a:spLocks noGrp="1"/>
          </p:cNvSpPr>
          <p:nvPr>
            <p:ph type="sldNum" sz="quarter" idx="12"/>
          </p:nvPr>
        </p:nvSpPr>
        <p:spPr/>
        <p:txBody>
          <a:bodyPr/>
          <a:lstStyle/>
          <a:p>
            <a:fld id="{BFD14E40-3C96-7542-94D9-B9EA8019EF86}" type="slidenum">
              <a:rPr lang="en-NZ" smtClean="0"/>
              <a:pPr/>
              <a:t>28</a:t>
            </a:fld>
            <a:endParaRPr lang="en-NZ" dirty="0"/>
          </a:p>
        </p:txBody>
      </p:sp>
      <p:sp>
        <p:nvSpPr>
          <p:cNvPr id="3" name="Title 2">
            <a:extLst>
              <a:ext uri="{FF2B5EF4-FFF2-40B4-BE49-F238E27FC236}">
                <a16:creationId xmlns:a16="http://schemas.microsoft.com/office/drawing/2014/main" id="{59CEE629-D6EA-9348-967A-E9229A691263}"/>
              </a:ext>
            </a:extLst>
          </p:cNvPr>
          <p:cNvSpPr txBox="1">
            <a:spLocks/>
          </p:cNvSpPr>
          <p:nvPr/>
        </p:nvSpPr>
        <p:spPr>
          <a:xfrm>
            <a:off x="431800" y="374199"/>
            <a:ext cx="788774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Monitoring school-wide progress in implementation – Level 5</a:t>
            </a:r>
          </a:p>
        </p:txBody>
      </p:sp>
      <p:pic>
        <p:nvPicPr>
          <p:cNvPr id="5" name="Picture 4" descr="Graphical user interface, text, application&#10;&#10;Description automatically generated">
            <a:extLst>
              <a:ext uri="{FF2B5EF4-FFF2-40B4-BE49-F238E27FC236}">
                <a16:creationId xmlns:a16="http://schemas.microsoft.com/office/drawing/2014/main" id="{0F76DD08-2CA0-8D4D-8034-731DA1D9D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0" y="1376091"/>
            <a:ext cx="8280400" cy="3319734"/>
          </a:xfrm>
          <a:prstGeom prst="rect">
            <a:avLst/>
          </a:prstGeom>
        </p:spPr>
      </p:pic>
    </p:spTree>
    <p:extLst>
      <p:ext uri="{BB962C8B-B14F-4D97-AF65-F5344CB8AC3E}">
        <p14:creationId xmlns:p14="http://schemas.microsoft.com/office/powerpoint/2010/main" val="2161672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posing for the camera&#10;&#10;Description automatically generated">
            <a:extLst>
              <a:ext uri="{FF2B5EF4-FFF2-40B4-BE49-F238E27FC236}">
                <a16:creationId xmlns:a16="http://schemas.microsoft.com/office/drawing/2014/main" id="{022B1286-976A-2542-8DC8-D5CF212A6ADE}"/>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0" y="0"/>
            <a:ext cx="9142476" cy="5143500"/>
          </a:xfrm>
          <a:prstGeom prst="rect">
            <a:avLst/>
          </a:prstGeom>
          <a:ln w="38100">
            <a:noFill/>
            <a:miter lim="800000"/>
          </a:ln>
        </p:spPr>
      </p:pic>
      <p:sp>
        <p:nvSpPr>
          <p:cNvPr id="2" name="Title 1"/>
          <p:cNvSpPr>
            <a:spLocks noGrp="1"/>
          </p:cNvSpPr>
          <p:nvPr>
            <p:ph type="title" idx="4294967295"/>
          </p:nvPr>
        </p:nvSpPr>
        <p:spPr>
          <a:xfrm>
            <a:off x="431800" y="447675"/>
            <a:ext cx="6858000" cy="480131"/>
          </a:xfrm>
        </p:spPr>
        <p:txBody>
          <a:bodyPr vert="horz" lIns="91440" tIns="45720" rIns="91440" bIns="45720" rtlCol="0" anchor="t" anchorCtr="0">
            <a:spAutoFit/>
          </a:bodyPr>
          <a:lstStyle/>
          <a:p>
            <a:pPr defTabSz="914400"/>
            <a:r>
              <a:rPr lang="en-US" sz="2800" b="1" i="1" dirty="0">
                <a:solidFill>
                  <a:srgbClr val="FFFFFF"/>
                </a:solidFill>
              </a:rPr>
              <a:t>Kia kaha </a:t>
            </a:r>
            <a:r>
              <a:rPr lang="en-US" sz="2800" b="1" i="1" dirty="0" err="1">
                <a:solidFill>
                  <a:srgbClr val="FFFFFF"/>
                </a:solidFill>
              </a:rPr>
              <a:t>tō</a:t>
            </a:r>
            <a:r>
              <a:rPr lang="en-US" sz="2800" b="1" i="1" dirty="0">
                <a:solidFill>
                  <a:srgbClr val="FFFFFF"/>
                </a:solidFill>
              </a:rPr>
              <a:t> koutou mahi!</a:t>
            </a:r>
          </a:p>
        </p:txBody>
      </p:sp>
      <p:sp>
        <p:nvSpPr>
          <p:cNvPr id="3" name="Slide Number Placeholder 2">
            <a:extLst>
              <a:ext uri="{FF2B5EF4-FFF2-40B4-BE49-F238E27FC236}">
                <a16:creationId xmlns:a16="http://schemas.microsoft.com/office/drawing/2014/main" id="{8F358EF9-47C8-FB4D-A613-7408096FFB8C}"/>
              </a:ext>
            </a:extLst>
          </p:cNvPr>
          <p:cNvSpPr>
            <a:spLocks noGrp="1"/>
          </p:cNvSpPr>
          <p:nvPr>
            <p:ph type="sldNum" sz="quarter" idx="12"/>
          </p:nvPr>
        </p:nvSpPr>
        <p:spPr/>
        <p:txBody>
          <a:bodyPr/>
          <a:lstStyle/>
          <a:p>
            <a:fld id="{BFD14E40-3C96-7542-94D9-B9EA8019EF86}" type="slidenum">
              <a:rPr lang="en-NZ" smtClean="0"/>
              <a:pPr/>
              <a:t>29</a:t>
            </a:fld>
            <a:endParaRPr lang="en-NZ" dirty="0"/>
          </a:p>
        </p:txBody>
      </p:sp>
    </p:spTree>
    <p:extLst>
      <p:ext uri="{BB962C8B-B14F-4D97-AF65-F5344CB8AC3E}">
        <p14:creationId xmlns:p14="http://schemas.microsoft.com/office/powerpoint/2010/main" val="228201143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6BF6F8A9-72EC-47BC-843E-561010DCFD60}"/>
              </a:ext>
            </a:extLst>
          </p:cNvPr>
          <p:cNvSpPr txBox="1">
            <a:spLocks/>
          </p:cNvSpPr>
          <p:nvPr/>
        </p:nvSpPr>
        <p:spPr>
          <a:xfrm>
            <a:off x="431801" y="1225118"/>
            <a:ext cx="2421128" cy="664797"/>
          </a:xfrm>
          <a:prstGeom prst="rect">
            <a:avLst/>
          </a:prstGeom>
        </p:spPr>
        <p:txBody>
          <a:bodyPr vert="horz" wrap="square" lIns="0" tIns="0" rIns="0" bIns="0" rtlCol="0" anchor="t" anchorCtr="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NZ" sz="1600" i="1" dirty="0" err="1">
                <a:solidFill>
                  <a:srgbClr val="242279"/>
                </a:solidFill>
                <a:latin typeface="Bliss Pro Regular" panose="02010006030000020004" pitchFamily="2" charset="0"/>
              </a:rPr>
              <a:t>Huakina</a:t>
            </a:r>
            <a:r>
              <a:rPr lang="en-NZ" sz="1600" i="1" dirty="0">
                <a:solidFill>
                  <a:srgbClr val="242279"/>
                </a:solidFill>
                <a:latin typeface="Bliss Pro Regular" panose="02010006030000020004" pitchFamily="2" charset="0"/>
              </a:rPr>
              <a:t> </a:t>
            </a:r>
            <a:r>
              <a:rPr lang="en-NZ" sz="1600" i="1" dirty="0" err="1">
                <a:solidFill>
                  <a:srgbClr val="242279"/>
                </a:solidFill>
                <a:latin typeface="Bliss Pro Regular" panose="02010006030000020004" pitchFamily="2" charset="0"/>
              </a:rPr>
              <a:t>mai</a:t>
            </a:r>
            <a:r>
              <a:rPr lang="en-NZ" sz="1600" i="1" dirty="0">
                <a:solidFill>
                  <a:srgbClr val="242279"/>
                </a:solidFill>
                <a:latin typeface="Bliss Pro Regular" panose="02010006030000020004" pitchFamily="2" charset="0"/>
              </a:rPr>
              <a:t> </a:t>
            </a:r>
            <a:r>
              <a:rPr lang="en-NZ" sz="1600" i="1" dirty="0" err="1">
                <a:solidFill>
                  <a:srgbClr val="242279"/>
                </a:solidFill>
                <a:latin typeface="Bliss Pro Regular" panose="02010006030000020004" pitchFamily="2" charset="0"/>
              </a:rPr>
              <a:t>te</a:t>
            </a:r>
            <a:r>
              <a:rPr lang="en-NZ" sz="1600" i="1" dirty="0">
                <a:solidFill>
                  <a:srgbClr val="242279"/>
                </a:solidFill>
                <a:latin typeface="Bliss Pro Regular" panose="02010006030000020004" pitchFamily="2" charset="0"/>
              </a:rPr>
              <a:t> </a:t>
            </a:r>
            <a:r>
              <a:rPr lang="en-NZ" sz="1600" i="1" dirty="0" err="1">
                <a:solidFill>
                  <a:srgbClr val="242279"/>
                </a:solidFill>
                <a:latin typeface="Bliss Pro Regular" panose="02010006030000020004" pitchFamily="2" charset="0"/>
              </a:rPr>
              <a:t>tatau</a:t>
            </a:r>
            <a:r>
              <a:rPr lang="en-NZ" sz="1600" i="1" dirty="0">
                <a:solidFill>
                  <a:srgbClr val="242279"/>
                </a:solidFill>
                <a:latin typeface="Bliss Pro Regular" panose="02010006030000020004" pitchFamily="2" charset="0"/>
              </a:rPr>
              <a:t> o </a:t>
            </a:r>
            <a:r>
              <a:rPr lang="en-NZ" sz="1600" i="1" dirty="0" err="1">
                <a:solidFill>
                  <a:srgbClr val="242279"/>
                </a:solidFill>
                <a:latin typeface="Bliss Pro Regular" panose="02010006030000020004" pitchFamily="2" charset="0"/>
              </a:rPr>
              <a:t>tōu</a:t>
            </a:r>
            <a:r>
              <a:rPr lang="en-NZ" sz="1600" i="1" dirty="0">
                <a:solidFill>
                  <a:srgbClr val="242279"/>
                </a:solidFill>
                <a:latin typeface="Bliss Pro Regular" panose="02010006030000020004" pitchFamily="2" charset="0"/>
              </a:rPr>
              <a:t> whare kia </a:t>
            </a:r>
            <a:r>
              <a:rPr lang="en-NZ" sz="1600" i="1" dirty="0" err="1">
                <a:solidFill>
                  <a:srgbClr val="242279"/>
                </a:solidFill>
                <a:latin typeface="Bliss Pro Regular" panose="02010006030000020004" pitchFamily="2" charset="0"/>
              </a:rPr>
              <a:t>kitea</a:t>
            </a:r>
            <a:r>
              <a:rPr lang="en-NZ" sz="1600" i="1" dirty="0">
                <a:solidFill>
                  <a:srgbClr val="242279"/>
                </a:solidFill>
                <a:latin typeface="Bliss Pro Regular" panose="02010006030000020004" pitchFamily="2" charset="0"/>
              </a:rPr>
              <a:t> </a:t>
            </a:r>
            <a:r>
              <a:rPr lang="en-NZ" sz="1600" i="1" dirty="0" err="1">
                <a:solidFill>
                  <a:srgbClr val="242279"/>
                </a:solidFill>
                <a:latin typeface="Bliss Pro Regular" panose="02010006030000020004" pitchFamily="2" charset="0"/>
              </a:rPr>
              <a:t>atu</a:t>
            </a:r>
            <a:r>
              <a:rPr lang="en-NZ" sz="1600" i="1" dirty="0">
                <a:solidFill>
                  <a:srgbClr val="242279"/>
                </a:solidFill>
                <a:latin typeface="Bliss Pro Regular" panose="02010006030000020004" pitchFamily="2" charset="0"/>
              </a:rPr>
              <a:t> ai </a:t>
            </a:r>
            <a:r>
              <a:rPr lang="en-NZ" sz="1600" i="1" dirty="0" err="1">
                <a:solidFill>
                  <a:srgbClr val="242279"/>
                </a:solidFill>
                <a:latin typeface="Bliss Pro Regular" panose="02010006030000020004" pitchFamily="2" charset="0"/>
              </a:rPr>
              <a:t>i</a:t>
            </a:r>
            <a:r>
              <a:rPr lang="en-NZ" sz="1600" i="1" dirty="0">
                <a:solidFill>
                  <a:srgbClr val="242279"/>
                </a:solidFill>
                <a:latin typeface="Bliss Pro Regular" panose="02010006030000020004" pitchFamily="2" charset="0"/>
              </a:rPr>
              <a:t> </a:t>
            </a:r>
            <a:r>
              <a:rPr lang="en-NZ" sz="1600" i="1" dirty="0" err="1">
                <a:solidFill>
                  <a:srgbClr val="242279"/>
                </a:solidFill>
                <a:latin typeface="Bliss Pro Regular" panose="02010006030000020004" pitchFamily="2" charset="0"/>
              </a:rPr>
              <a:t>tōu</a:t>
            </a:r>
            <a:r>
              <a:rPr lang="en-NZ" sz="1600" i="1" dirty="0">
                <a:solidFill>
                  <a:srgbClr val="242279"/>
                </a:solidFill>
                <a:latin typeface="Bliss Pro Regular" panose="02010006030000020004" pitchFamily="2" charset="0"/>
              </a:rPr>
              <a:t> </a:t>
            </a:r>
            <a:r>
              <a:rPr lang="en-NZ" sz="1600" i="1" dirty="0" err="1">
                <a:solidFill>
                  <a:srgbClr val="242279"/>
                </a:solidFill>
                <a:latin typeface="Bliss Pro Regular" panose="02010006030000020004" pitchFamily="2" charset="0"/>
              </a:rPr>
              <a:t>taumata</a:t>
            </a:r>
            <a:r>
              <a:rPr lang="en-NZ" sz="1600" i="1" dirty="0">
                <a:solidFill>
                  <a:srgbClr val="242279"/>
                </a:solidFill>
                <a:latin typeface="Bliss Pro Regular" panose="02010006030000020004" pitchFamily="2" charset="0"/>
              </a:rPr>
              <a:t> </a:t>
            </a:r>
            <a:r>
              <a:rPr lang="en-NZ" sz="1600" i="1" dirty="0" err="1">
                <a:solidFill>
                  <a:srgbClr val="242279"/>
                </a:solidFill>
                <a:latin typeface="Bliss Pro Regular" panose="02010006030000020004" pitchFamily="2" charset="0"/>
              </a:rPr>
              <a:t>mātauranga</a:t>
            </a:r>
            <a:r>
              <a:rPr lang="en-NZ" sz="1600" i="1" dirty="0">
                <a:solidFill>
                  <a:srgbClr val="242279"/>
                </a:solidFill>
                <a:latin typeface="Bliss Pro Regular" panose="02010006030000020004" pitchFamily="2" charset="0"/>
              </a:rPr>
              <a:t>.</a:t>
            </a:r>
          </a:p>
        </p:txBody>
      </p:sp>
      <p:pic>
        <p:nvPicPr>
          <p:cNvPr id="3" name="Picture 2" descr="A picture containing text&#10;&#10;Description automatically generated">
            <a:extLst>
              <a:ext uri="{FF2B5EF4-FFF2-40B4-BE49-F238E27FC236}">
                <a16:creationId xmlns:a16="http://schemas.microsoft.com/office/drawing/2014/main" id="{12114702-32F2-0E44-91A3-703EAAE1D0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0684" y="1106969"/>
            <a:ext cx="5625193" cy="3352764"/>
          </a:xfrm>
          <a:prstGeom prst="rect">
            <a:avLst/>
          </a:prstGeom>
        </p:spPr>
      </p:pic>
      <p:sp>
        <p:nvSpPr>
          <p:cNvPr id="2" name="Slide Number Placeholder 1">
            <a:extLst>
              <a:ext uri="{FF2B5EF4-FFF2-40B4-BE49-F238E27FC236}">
                <a16:creationId xmlns:a16="http://schemas.microsoft.com/office/drawing/2014/main" id="{517FA90F-4416-A143-A883-9FA22892FF96}"/>
              </a:ext>
            </a:extLst>
          </p:cNvPr>
          <p:cNvSpPr>
            <a:spLocks noGrp="1"/>
          </p:cNvSpPr>
          <p:nvPr>
            <p:ph type="sldNum" sz="quarter" idx="12"/>
          </p:nvPr>
        </p:nvSpPr>
        <p:spPr/>
        <p:txBody>
          <a:bodyPr/>
          <a:lstStyle/>
          <a:p>
            <a:fld id="{BFD14E40-3C96-7542-94D9-B9EA8019EF86}" type="slidenum">
              <a:rPr lang="en-NZ" smtClean="0"/>
              <a:pPr/>
              <a:t>3</a:t>
            </a:fld>
            <a:endParaRPr lang="en-NZ" dirty="0"/>
          </a:p>
        </p:txBody>
      </p:sp>
      <p:sp>
        <p:nvSpPr>
          <p:cNvPr id="5" name="Content Placeholder 3">
            <a:extLst>
              <a:ext uri="{FF2B5EF4-FFF2-40B4-BE49-F238E27FC236}">
                <a16:creationId xmlns:a16="http://schemas.microsoft.com/office/drawing/2014/main" id="{CD756167-9188-E440-9B8D-189C91633EE9}"/>
              </a:ext>
            </a:extLst>
          </p:cNvPr>
          <p:cNvSpPr txBox="1">
            <a:spLocks/>
          </p:cNvSpPr>
          <p:nvPr/>
        </p:nvSpPr>
        <p:spPr>
          <a:xfrm>
            <a:off x="431801" y="2198025"/>
            <a:ext cx="2237920" cy="664797"/>
          </a:xfrm>
          <a:prstGeom prst="rect">
            <a:avLst/>
          </a:prstGeom>
        </p:spPr>
        <p:txBody>
          <a:bodyPr vert="horz" wrap="square" lIns="0" tIns="0" rIns="0" bIns="0" rtlCol="0" anchor="t" anchorCtr="0">
            <a:spAutoFit/>
          </a:bodyPr>
          <a:lstStyle>
            <a:lvl1pPr marL="270266" indent="-270266" algn="l" defTabSz="685783" rtl="0" eaLnBrk="1" latinLnBrk="0" hangingPunct="1">
              <a:lnSpc>
                <a:spcPct val="90000"/>
              </a:lnSpc>
              <a:spcBef>
                <a:spcPts val="750"/>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03632" indent="-260741" algn="l" defTabSz="685783"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944143" indent="-258359" algn="l" defTabSz="685783"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77509" indent="-248835" algn="l" defTabSz="685783" rtl="0" eaLnBrk="1" latinLnBrk="0" hangingPunct="1">
              <a:lnSpc>
                <a:spcPct val="90000"/>
              </a:lnSpc>
              <a:spcBef>
                <a:spcPts val="375"/>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616828" indent="-245263" algn="l" defTabSz="685783" rtl="0" eaLnBrk="1" latinLnBrk="0" hangingPunct="1">
              <a:lnSpc>
                <a:spcPct val="90000"/>
              </a:lnSpc>
              <a:spcBef>
                <a:spcPts val="375"/>
              </a:spcBef>
              <a:buClr>
                <a:srgbClr val="2A6E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NZ" sz="1600" i="1" dirty="0">
                <a:solidFill>
                  <a:srgbClr val="4CB2C5"/>
                </a:solidFill>
                <a:latin typeface="Bliss Pro Regular" panose="02010006030000020004" pitchFamily="2" charset="0"/>
              </a:rPr>
              <a:t>Open the doors of your house and see the rich knowledge that is within.</a:t>
            </a:r>
            <a:endParaRPr lang="en-NZ" sz="1600" i="1" dirty="0">
              <a:solidFill>
                <a:srgbClr val="4CB2C5"/>
              </a:solidFill>
              <a:latin typeface="Bliss Pro Regular" panose="02010006030000020004" pitchFamily="2" charset="0"/>
              <a:cs typeface="Calibri" panose="020F0502020204030204" pitchFamily="34" charset="0"/>
            </a:endParaRPr>
          </a:p>
        </p:txBody>
      </p:sp>
    </p:spTree>
    <p:extLst>
      <p:ext uri="{BB962C8B-B14F-4D97-AF65-F5344CB8AC3E}">
        <p14:creationId xmlns:p14="http://schemas.microsoft.com/office/powerpoint/2010/main" val="15188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18B3B00-E780-AA40-904A-5CEF5ACAF617}"/>
              </a:ext>
            </a:extLst>
          </p:cNvPr>
          <p:cNvSpPr txBox="1">
            <a:spLocks/>
          </p:cNvSpPr>
          <p:nvPr/>
        </p:nvSpPr>
        <p:spPr>
          <a:xfrm>
            <a:off x="431800" y="374199"/>
            <a:ext cx="526151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What is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a:t>
            </a:r>
          </a:p>
        </p:txBody>
      </p:sp>
      <p:sp>
        <p:nvSpPr>
          <p:cNvPr id="3" name="Text Placeholder 3">
            <a:extLst>
              <a:ext uri="{FF2B5EF4-FFF2-40B4-BE49-F238E27FC236}">
                <a16:creationId xmlns:a16="http://schemas.microsoft.com/office/drawing/2014/main" id="{D125E0C3-93E7-9C4A-8306-F9058624C2C9}"/>
              </a:ext>
            </a:extLst>
          </p:cNvPr>
          <p:cNvSpPr txBox="1">
            <a:spLocks/>
          </p:cNvSpPr>
          <p:nvPr/>
        </p:nvSpPr>
        <p:spPr>
          <a:xfrm>
            <a:off x="431800" y="1527175"/>
            <a:ext cx="7970078" cy="7386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A </a:t>
            </a:r>
            <a:r>
              <a:rPr lang="en-NZ" sz="1600" dirty="0" err="1">
                <a:latin typeface="Bliss Pro Light" panose="02010006030000020004" pitchFamily="2" charset="0"/>
                <a:cs typeface="Calibri" panose="020F0502020204030204" pitchFamily="34" charset="0"/>
              </a:rPr>
              <a:t>kaupapa-Māori</a:t>
            </a:r>
            <a:r>
              <a:rPr lang="en-NZ" sz="1600" dirty="0">
                <a:latin typeface="Bliss Pro Light" panose="02010006030000020004" pitchFamily="2" charset="0"/>
                <a:cs typeface="Calibri" panose="020F0502020204030204" pitchFamily="34" charset="0"/>
              </a:rPr>
              <a:t> initiative that sits within the </a:t>
            </a:r>
            <a:r>
              <a:rPr lang="en-NZ" sz="1600" i="1" dirty="0">
                <a:latin typeface="Bliss Pro Light" panose="02010006030000020004" pitchFamily="2" charset="0"/>
                <a:cs typeface="Calibri" panose="020F0502020204030204" pitchFamily="34" charset="0"/>
              </a:rPr>
              <a:t>Positive Behaviour for Learning </a:t>
            </a:r>
            <a:r>
              <a:rPr lang="en-NZ" sz="1600" dirty="0">
                <a:latin typeface="Bliss Pro Light" panose="02010006030000020004" pitchFamily="2" charset="0"/>
                <a:cs typeface="Calibri" panose="020F0502020204030204" pitchFamily="34" charset="0"/>
              </a:rPr>
              <a:t>(PB4L) suite</a:t>
            </a:r>
            <a:br>
              <a:rPr lang="en-NZ" sz="1600" dirty="0">
                <a:latin typeface="Bliss Pro Light" panose="02010006030000020004" pitchFamily="2" charset="0"/>
                <a:cs typeface="Calibri" panose="020F0502020204030204" pitchFamily="34" charset="0"/>
              </a:rPr>
            </a:br>
            <a:br>
              <a:rPr lang="en-NZ" sz="1600" dirty="0">
                <a:latin typeface="Bliss Pro Light" panose="02010006030000020004" pitchFamily="2" charset="0"/>
                <a:cs typeface="Calibri" panose="020F0502020204030204" pitchFamily="34" charset="0"/>
              </a:rPr>
            </a:br>
            <a:endParaRPr lang="en-NZ" sz="1600" dirty="0">
              <a:latin typeface="Bliss Pro Light" panose="02010006030000020004" pitchFamily="2" charset="0"/>
              <a:cs typeface="Calibri" panose="020F0502020204030204" pitchFamily="34" charset="0"/>
            </a:endParaRPr>
          </a:p>
        </p:txBody>
      </p:sp>
      <p:sp>
        <p:nvSpPr>
          <p:cNvPr id="6" name="Slide Number Placeholder 5">
            <a:extLst>
              <a:ext uri="{FF2B5EF4-FFF2-40B4-BE49-F238E27FC236}">
                <a16:creationId xmlns:a16="http://schemas.microsoft.com/office/drawing/2014/main" id="{ED1CE55C-F7D9-114B-B0A6-C71215D9C802}"/>
              </a:ext>
            </a:extLst>
          </p:cNvPr>
          <p:cNvSpPr>
            <a:spLocks noGrp="1"/>
          </p:cNvSpPr>
          <p:nvPr>
            <p:ph type="sldNum" sz="quarter" idx="12"/>
          </p:nvPr>
        </p:nvSpPr>
        <p:spPr/>
        <p:txBody>
          <a:bodyPr/>
          <a:lstStyle/>
          <a:p>
            <a:fld id="{BFD14E40-3C96-7542-94D9-B9EA8019EF86}" type="slidenum">
              <a:rPr lang="en-NZ" smtClean="0"/>
              <a:pPr/>
              <a:t>4</a:t>
            </a:fld>
            <a:endParaRPr lang="en-NZ" dirty="0"/>
          </a:p>
        </p:txBody>
      </p:sp>
      <p:sp>
        <p:nvSpPr>
          <p:cNvPr id="5" name="Text Placeholder 3">
            <a:extLst>
              <a:ext uri="{FF2B5EF4-FFF2-40B4-BE49-F238E27FC236}">
                <a16:creationId xmlns:a16="http://schemas.microsoft.com/office/drawing/2014/main" id="{D6F2A60C-E263-1849-B327-8AA994E057F3}"/>
              </a:ext>
            </a:extLst>
          </p:cNvPr>
          <p:cNvSpPr txBox="1">
            <a:spLocks/>
          </p:cNvSpPr>
          <p:nvPr/>
        </p:nvSpPr>
        <p:spPr>
          <a:xfrm>
            <a:off x="431800" y="2571750"/>
            <a:ext cx="7365093" cy="7386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Supports the Government’s </a:t>
            </a:r>
            <a:r>
              <a:rPr lang="en-NZ" sz="1600" i="1" dirty="0">
                <a:latin typeface="Bliss Pro Light" panose="02010006030000020004" pitchFamily="2" charset="0"/>
                <a:cs typeface="Calibri" panose="020F0502020204030204" pitchFamily="34" charset="0"/>
              </a:rPr>
              <a:t>Child and Youth Wellbeing Strategy </a:t>
            </a:r>
            <a:r>
              <a:rPr lang="en-NZ" sz="1600" dirty="0">
                <a:latin typeface="Bliss Pro Light" panose="02010006030000020004" pitchFamily="2" charset="0"/>
                <a:cs typeface="Calibri" panose="020F0502020204030204" pitchFamily="34" charset="0"/>
              </a:rPr>
              <a:t>– by helping schools, </a:t>
            </a:r>
            <a:r>
              <a:rPr lang="en-NZ" sz="1600" dirty="0" err="1">
                <a:latin typeface="Bliss Pro Light" panose="02010006030000020004" pitchFamily="2" charset="0"/>
                <a:cs typeface="Calibri" panose="020F0502020204030204" pitchFamily="34" charset="0"/>
              </a:rPr>
              <a:t>whānau</a:t>
            </a:r>
            <a:r>
              <a:rPr lang="en-NZ" sz="1600" dirty="0">
                <a:latin typeface="Bliss Pro Light" panose="02010006030000020004" pitchFamily="2" charset="0"/>
                <a:cs typeface="Calibri" panose="020F0502020204030204" pitchFamily="34" charset="0"/>
              </a:rPr>
              <a:t>, and communities to create an environment that promotes the wellbeing of children and young people</a:t>
            </a:r>
          </a:p>
        </p:txBody>
      </p:sp>
      <p:sp>
        <p:nvSpPr>
          <p:cNvPr id="7" name="Text Placeholder 3">
            <a:extLst>
              <a:ext uri="{FF2B5EF4-FFF2-40B4-BE49-F238E27FC236}">
                <a16:creationId xmlns:a16="http://schemas.microsoft.com/office/drawing/2014/main" id="{4AB457FB-4921-2F43-B328-F67D0B3DB87E}"/>
              </a:ext>
            </a:extLst>
          </p:cNvPr>
          <p:cNvSpPr txBox="1">
            <a:spLocks/>
          </p:cNvSpPr>
          <p:nvPr/>
        </p:nvSpPr>
        <p:spPr>
          <a:xfrm>
            <a:off x="431800" y="1917313"/>
            <a:ext cx="7692292"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A school-wide initiative – it supports all students and </a:t>
            </a:r>
            <a:r>
              <a:rPr lang="en-NZ" sz="1600" dirty="0" err="1">
                <a:latin typeface="Bliss Pro Light" panose="02010006030000020004" pitchFamily="2" charset="0"/>
                <a:cs typeface="Calibri" panose="020F0502020204030204" pitchFamily="34" charset="0"/>
              </a:rPr>
              <a:t>kaiako</a:t>
            </a:r>
            <a:r>
              <a:rPr lang="en-NZ" sz="1600" dirty="0">
                <a:latin typeface="Bliss Pro Light" panose="02010006030000020004" pitchFamily="2" charset="0"/>
                <a:cs typeface="Calibri" panose="020F0502020204030204" pitchFamily="34" charset="0"/>
              </a:rPr>
              <a:t> (teachers) in English-medium and Māori-medium schools and </a:t>
            </a:r>
            <a:r>
              <a:rPr lang="en-NZ" sz="1600" dirty="0" err="1">
                <a:latin typeface="Bliss Pro Light" panose="02010006030000020004" pitchFamily="2" charset="0"/>
                <a:cs typeface="Calibri" panose="020F0502020204030204" pitchFamily="34" charset="0"/>
              </a:rPr>
              <a:t>kura</a:t>
            </a:r>
            <a:endParaRPr lang="en-NZ" sz="1600" dirty="0">
              <a:latin typeface="Bliss Pro Light" panose="02010006030000020004" pitchFamily="2" charset="0"/>
              <a:cs typeface="Calibri" panose="020F0502020204030204" pitchFamily="34" charset="0"/>
            </a:endParaRPr>
          </a:p>
        </p:txBody>
      </p:sp>
    </p:spTree>
    <p:extLst>
      <p:ext uri="{BB962C8B-B14F-4D97-AF65-F5344CB8AC3E}">
        <p14:creationId xmlns:p14="http://schemas.microsoft.com/office/powerpoint/2010/main" val="165977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itting at a table&#10;&#10;Description automatically generated with medium confidence">
            <a:extLst>
              <a:ext uri="{FF2B5EF4-FFF2-40B4-BE49-F238E27FC236}">
                <a16:creationId xmlns:a16="http://schemas.microsoft.com/office/drawing/2014/main" id="{1C65844B-0A30-5645-983D-C814D8F504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86400" y="1070958"/>
            <a:ext cx="2983384" cy="3357109"/>
          </a:xfrm>
          <a:prstGeom prst="rect">
            <a:avLst/>
          </a:prstGeom>
        </p:spPr>
      </p:pic>
      <p:sp>
        <p:nvSpPr>
          <p:cNvPr id="2" name="Slide Number Placeholder 1">
            <a:extLst>
              <a:ext uri="{FF2B5EF4-FFF2-40B4-BE49-F238E27FC236}">
                <a16:creationId xmlns:a16="http://schemas.microsoft.com/office/drawing/2014/main" id="{47FE9FD7-6B08-A146-9170-F8AC4556A638}"/>
              </a:ext>
            </a:extLst>
          </p:cNvPr>
          <p:cNvSpPr>
            <a:spLocks noGrp="1"/>
          </p:cNvSpPr>
          <p:nvPr>
            <p:ph type="sldNum" sz="quarter" idx="12"/>
          </p:nvPr>
        </p:nvSpPr>
        <p:spPr/>
        <p:txBody>
          <a:bodyPr/>
          <a:lstStyle/>
          <a:p>
            <a:fld id="{BFD14E40-3C96-7542-94D9-B9EA8019EF86}" type="slidenum">
              <a:rPr lang="en-NZ" smtClean="0"/>
              <a:pPr/>
              <a:t>5</a:t>
            </a:fld>
            <a:endParaRPr lang="en-NZ" dirty="0"/>
          </a:p>
        </p:txBody>
      </p:sp>
      <p:sp>
        <p:nvSpPr>
          <p:cNvPr id="3" name="Title 2">
            <a:extLst>
              <a:ext uri="{FF2B5EF4-FFF2-40B4-BE49-F238E27FC236}">
                <a16:creationId xmlns:a16="http://schemas.microsoft.com/office/drawing/2014/main" id="{05676677-E6D2-294A-B8A6-40377C3994BB}"/>
              </a:ext>
            </a:extLst>
          </p:cNvPr>
          <p:cNvSpPr txBox="1">
            <a:spLocks/>
          </p:cNvSpPr>
          <p:nvPr/>
        </p:nvSpPr>
        <p:spPr>
          <a:xfrm>
            <a:off x="1202422" y="374199"/>
            <a:ext cx="526151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rgbClr val="4CB2C5"/>
                </a:solidFill>
                <a:latin typeface="Bliss Pro Medium" panose="02010006030000020004" pitchFamily="2" charset="0"/>
              </a:rPr>
              <a:t>Activity</a:t>
            </a:r>
            <a:r>
              <a:rPr lang="en-NZ" sz="2100" b="0" i="1" dirty="0">
                <a:solidFill>
                  <a:schemeClr val="bg1"/>
                </a:solidFill>
                <a:latin typeface="Bliss Pro Medium" panose="02010006030000020004" pitchFamily="2" charset="0"/>
              </a:rPr>
              <a:t> – Where are we at?</a:t>
            </a:r>
          </a:p>
        </p:txBody>
      </p:sp>
      <p:sp>
        <p:nvSpPr>
          <p:cNvPr id="4" name="Text Placeholder 3">
            <a:extLst>
              <a:ext uri="{FF2B5EF4-FFF2-40B4-BE49-F238E27FC236}">
                <a16:creationId xmlns:a16="http://schemas.microsoft.com/office/drawing/2014/main" id="{FE5016E7-F59C-D04D-919A-7DB22A914527}"/>
              </a:ext>
            </a:extLst>
          </p:cNvPr>
          <p:cNvSpPr txBox="1">
            <a:spLocks/>
          </p:cNvSpPr>
          <p:nvPr/>
        </p:nvSpPr>
        <p:spPr>
          <a:xfrm>
            <a:off x="431802" y="1527175"/>
            <a:ext cx="4674890" cy="193899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NZ" sz="1600" dirty="0">
                <a:latin typeface="Bliss Pro Light" panose="02010006030000020004" pitchFamily="2" charset="0"/>
                <a:cs typeface="Calibri" panose="020F0502020204030204" pitchFamily="34" charset="0"/>
              </a:rPr>
              <a:t>Discuss with your neighbour:</a:t>
            </a:r>
          </a:p>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How well does our school explicitly embody our Māori students’ cultural values and norms?</a:t>
            </a:r>
          </a:p>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How involved are </a:t>
            </a:r>
            <a:r>
              <a:rPr lang="en-NZ" sz="1600" dirty="0" err="1">
                <a:latin typeface="Bliss Pro Light" panose="02010006030000020004" pitchFamily="2" charset="0"/>
                <a:cs typeface="Calibri" panose="020F0502020204030204" pitchFamily="34" charset="0"/>
              </a:rPr>
              <a:t>whānau</a:t>
            </a:r>
            <a:r>
              <a:rPr lang="en-NZ" sz="1600" dirty="0">
                <a:latin typeface="Bliss Pro Light" panose="02010006030000020004" pitchFamily="2" charset="0"/>
                <a:cs typeface="Calibri" panose="020F0502020204030204" pitchFamily="34" charset="0"/>
              </a:rPr>
              <a:t> and mana whenua in our school?</a:t>
            </a:r>
          </a:p>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How ‘fluent’ are our staff in </a:t>
            </a:r>
            <a:r>
              <a:rPr lang="en-NZ" sz="1600" dirty="0" err="1">
                <a:latin typeface="Bliss Pro Light" panose="02010006030000020004" pitchFamily="2" charset="0"/>
                <a:cs typeface="Calibri" panose="020F0502020204030204" pitchFamily="34" charset="0"/>
              </a:rPr>
              <a:t>te</a:t>
            </a:r>
            <a:r>
              <a:rPr lang="en-NZ" sz="1600" dirty="0">
                <a:latin typeface="Bliss Pro Light" panose="02010006030000020004" pitchFamily="2" charset="0"/>
                <a:cs typeface="Calibri" panose="020F0502020204030204" pitchFamily="34" charset="0"/>
              </a:rPr>
              <a:t> </a:t>
            </a:r>
            <a:r>
              <a:rPr lang="en-NZ" sz="1600" dirty="0" err="1">
                <a:latin typeface="Bliss Pro Light" panose="02010006030000020004" pitchFamily="2" charset="0"/>
                <a:cs typeface="Calibri" panose="020F0502020204030204" pitchFamily="34" charset="0"/>
              </a:rPr>
              <a:t>reo</a:t>
            </a:r>
            <a:r>
              <a:rPr lang="en-NZ" sz="1600" dirty="0">
                <a:latin typeface="Bliss Pro Light" panose="02010006030000020004" pitchFamily="2" charset="0"/>
                <a:cs typeface="Calibri" panose="020F0502020204030204" pitchFamily="34" charset="0"/>
              </a:rPr>
              <a:t> and tikanga Māori?</a:t>
            </a:r>
          </a:p>
        </p:txBody>
      </p:sp>
      <p:pic>
        <p:nvPicPr>
          <p:cNvPr id="6" name="Picture 5" descr="Icon&#10;&#10;Description automatically generated">
            <a:extLst>
              <a:ext uri="{FF2B5EF4-FFF2-40B4-BE49-F238E27FC236}">
                <a16:creationId xmlns:a16="http://schemas.microsoft.com/office/drawing/2014/main" id="{64807E83-0A50-0046-8A90-1A93CC7F2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800" y="198020"/>
            <a:ext cx="610839" cy="610839"/>
          </a:xfrm>
          <a:prstGeom prst="rect">
            <a:avLst/>
          </a:prstGeom>
        </p:spPr>
      </p:pic>
    </p:spTree>
    <p:extLst>
      <p:ext uri="{BB962C8B-B14F-4D97-AF65-F5344CB8AC3E}">
        <p14:creationId xmlns:p14="http://schemas.microsoft.com/office/powerpoint/2010/main" val="10328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6BD1EE-C710-424D-AB08-1BB1157FFA74}"/>
              </a:ext>
            </a:extLst>
          </p:cNvPr>
          <p:cNvSpPr>
            <a:spLocks noGrp="1"/>
          </p:cNvSpPr>
          <p:nvPr>
            <p:ph type="sldNum" sz="quarter" idx="12"/>
          </p:nvPr>
        </p:nvSpPr>
        <p:spPr/>
        <p:txBody>
          <a:bodyPr/>
          <a:lstStyle/>
          <a:p>
            <a:fld id="{BFD14E40-3C96-7542-94D9-B9EA8019EF86}" type="slidenum">
              <a:rPr lang="en-NZ" smtClean="0"/>
              <a:pPr/>
              <a:t>6</a:t>
            </a:fld>
            <a:endParaRPr lang="en-NZ" dirty="0"/>
          </a:p>
        </p:txBody>
      </p:sp>
      <p:sp>
        <p:nvSpPr>
          <p:cNvPr id="3" name="Title 2">
            <a:extLst>
              <a:ext uri="{FF2B5EF4-FFF2-40B4-BE49-F238E27FC236}">
                <a16:creationId xmlns:a16="http://schemas.microsoft.com/office/drawing/2014/main" id="{97E652B4-69FD-7B45-AA3A-C04CF6C49167}"/>
              </a:ext>
            </a:extLst>
          </p:cNvPr>
          <p:cNvSpPr txBox="1">
            <a:spLocks/>
          </p:cNvSpPr>
          <p:nvPr/>
        </p:nvSpPr>
        <p:spPr>
          <a:xfrm>
            <a:off x="431800" y="374199"/>
            <a:ext cx="526151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Upholding </a:t>
            </a:r>
            <a:r>
              <a:rPr lang="en-NZ" sz="2100" b="0" i="1" dirty="0" err="1">
                <a:solidFill>
                  <a:schemeClr val="bg1"/>
                </a:solidFill>
                <a:latin typeface="Bliss Pro Medium" panose="02010006030000020004" pitchFamily="2" charset="0"/>
              </a:rPr>
              <a:t>Te</a:t>
            </a:r>
            <a:r>
              <a:rPr lang="en-NZ" sz="2100" b="0" i="1" dirty="0">
                <a:solidFill>
                  <a:schemeClr val="bg1"/>
                </a:solidFill>
                <a:latin typeface="Bliss Pro Medium" panose="02010006030000020004" pitchFamily="2" charset="0"/>
              </a:rPr>
              <a:t> </a:t>
            </a:r>
            <a:r>
              <a:rPr lang="en-NZ" sz="2100" b="0" i="1" dirty="0" err="1">
                <a:solidFill>
                  <a:schemeClr val="bg1"/>
                </a:solidFill>
                <a:latin typeface="Bliss Pro Medium" panose="02010006030000020004" pitchFamily="2" charset="0"/>
              </a:rPr>
              <a:t>Tiriti</a:t>
            </a:r>
            <a:r>
              <a:rPr lang="en-NZ" sz="2100" b="0" i="1" dirty="0">
                <a:solidFill>
                  <a:schemeClr val="bg1"/>
                </a:solidFill>
                <a:latin typeface="Bliss Pro Medium" panose="02010006030000020004" pitchFamily="2" charset="0"/>
              </a:rPr>
              <a:t> o Waitangi </a:t>
            </a:r>
          </a:p>
        </p:txBody>
      </p:sp>
      <p:pic>
        <p:nvPicPr>
          <p:cNvPr id="5" name="Picture 4" descr="Text&#10;&#10;Description automatically generated with low confidence">
            <a:extLst>
              <a:ext uri="{FF2B5EF4-FFF2-40B4-BE49-F238E27FC236}">
                <a16:creationId xmlns:a16="http://schemas.microsoft.com/office/drawing/2014/main" id="{F0DEAB21-AE5F-604A-8C6B-53B5571139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6541" y="2432431"/>
            <a:ext cx="2605659" cy="868553"/>
          </a:xfrm>
          <a:prstGeom prst="rect">
            <a:avLst/>
          </a:prstGeom>
          <a:effectLst>
            <a:outerShdw blurRad="99827" dist="98698" dir="2700000" algn="tl" rotWithShape="0">
              <a:prstClr val="black">
                <a:alpha val="19827"/>
              </a:prstClr>
            </a:outerShdw>
          </a:effectLst>
        </p:spPr>
      </p:pic>
      <p:pic>
        <p:nvPicPr>
          <p:cNvPr id="7" name="Picture 6" descr="A picture containing text&#10;&#10;Description automatically generated">
            <a:extLst>
              <a:ext uri="{FF2B5EF4-FFF2-40B4-BE49-F238E27FC236}">
                <a16:creationId xmlns:a16="http://schemas.microsoft.com/office/drawing/2014/main" id="{BEB40108-9D5D-9940-B148-2F0E2E0FD4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800" y="2432431"/>
            <a:ext cx="2605659" cy="868553"/>
          </a:xfrm>
          <a:prstGeom prst="rect">
            <a:avLst/>
          </a:prstGeom>
          <a:effectLst>
            <a:outerShdw blurRad="109856" dist="111644" dir="8100000" algn="tr" rotWithShape="0">
              <a:prstClr val="black">
                <a:alpha val="20000"/>
              </a:prstClr>
            </a:outerShdw>
          </a:effectLst>
        </p:spPr>
      </p:pic>
      <p:pic>
        <p:nvPicPr>
          <p:cNvPr id="9" name="Picture 8" descr="A picture containing text&#10;&#10;Description automatically generated">
            <a:extLst>
              <a:ext uri="{FF2B5EF4-FFF2-40B4-BE49-F238E27FC236}">
                <a16:creationId xmlns:a16="http://schemas.microsoft.com/office/drawing/2014/main" id="{B56AF75C-13A0-D341-80B9-AC3DB6EC9F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9170" y="2432431"/>
            <a:ext cx="2605659" cy="868553"/>
          </a:xfrm>
          <a:prstGeom prst="rect">
            <a:avLst/>
          </a:prstGeom>
          <a:effectLst>
            <a:outerShdw blurRad="104285" dist="93812" dir="5400000" algn="t" rotWithShape="0">
              <a:prstClr val="black">
                <a:alpha val="19838"/>
              </a:prstClr>
            </a:outerShdw>
          </a:effectLst>
        </p:spPr>
      </p:pic>
    </p:spTree>
    <p:extLst>
      <p:ext uri="{BB962C8B-B14F-4D97-AF65-F5344CB8AC3E}">
        <p14:creationId xmlns:p14="http://schemas.microsoft.com/office/powerpoint/2010/main" val="278037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FF5A491A-A608-8840-8350-8D35932BC0E0}"/>
              </a:ext>
            </a:extLst>
          </p:cNvPr>
          <p:cNvSpPr txBox="1">
            <a:spLocks/>
          </p:cNvSpPr>
          <p:nvPr/>
        </p:nvSpPr>
        <p:spPr>
          <a:xfrm>
            <a:off x="431800" y="2712509"/>
            <a:ext cx="2805174"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Our Code, Our Standards </a:t>
            </a:r>
          </a:p>
        </p:txBody>
      </p:sp>
      <p:pic>
        <p:nvPicPr>
          <p:cNvPr id="7" name="Picture 6" descr="A picture containing text, person, computer, sitting&#10;&#10;Description automatically generated">
            <a:extLst>
              <a:ext uri="{FF2B5EF4-FFF2-40B4-BE49-F238E27FC236}">
                <a16:creationId xmlns:a16="http://schemas.microsoft.com/office/drawing/2014/main" id="{68107810-31A9-4C4B-B2C3-D556B882C2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0"/>
          <a:stretch/>
        </p:blipFill>
        <p:spPr>
          <a:xfrm>
            <a:off x="3710220" y="1067287"/>
            <a:ext cx="4749800" cy="3338460"/>
          </a:xfrm>
          <a:prstGeom prst="rect">
            <a:avLst/>
          </a:prstGeom>
        </p:spPr>
      </p:pic>
      <p:sp>
        <p:nvSpPr>
          <p:cNvPr id="9" name="Title 2">
            <a:extLst>
              <a:ext uri="{FF2B5EF4-FFF2-40B4-BE49-F238E27FC236}">
                <a16:creationId xmlns:a16="http://schemas.microsoft.com/office/drawing/2014/main" id="{08C9543F-78E2-DD4A-AE31-18EB1CA8967C}"/>
              </a:ext>
            </a:extLst>
          </p:cNvPr>
          <p:cNvSpPr txBox="1">
            <a:spLocks/>
          </p:cNvSpPr>
          <p:nvPr/>
        </p:nvSpPr>
        <p:spPr>
          <a:xfrm>
            <a:off x="431801" y="365079"/>
            <a:ext cx="5384208"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Alignment with key strategies &amp; frameworks</a:t>
            </a:r>
          </a:p>
        </p:txBody>
      </p:sp>
      <p:sp>
        <p:nvSpPr>
          <p:cNvPr id="2" name="Slide Number Placeholder 1">
            <a:extLst>
              <a:ext uri="{FF2B5EF4-FFF2-40B4-BE49-F238E27FC236}">
                <a16:creationId xmlns:a16="http://schemas.microsoft.com/office/drawing/2014/main" id="{52F0091F-5B49-714B-8E9D-2BD666F4BFA9}"/>
              </a:ext>
            </a:extLst>
          </p:cNvPr>
          <p:cNvSpPr>
            <a:spLocks noGrp="1"/>
          </p:cNvSpPr>
          <p:nvPr>
            <p:ph type="sldNum" sz="quarter" idx="12"/>
          </p:nvPr>
        </p:nvSpPr>
        <p:spPr/>
        <p:txBody>
          <a:bodyPr/>
          <a:lstStyle/>
          <a:p>
            <a:fld id="{BFD14E40-3C96-7542-94D9-B9EA8019EF86}" type="slidenum">
              <a:rPr lang="en-NZ" smtClean="0"/>
              <a:pPr/>
              <a:t>7</a:t>
            </a:fld>
            <a:endParaRPr lang="en-NZ" dirty="0"/>
          </a:p>
        </p:txBody>
      </p:sp>
      <p:sp>
        <p:nvSpPr>
          <p:cNvPr id="11" name="Text Placeholder 3">
            <a:extLst>
              <a:ext uri="{FF2B5EF4-FFF2-40B4-BE49-F238E27FC236}">
                <a16:creationId xmlns:a16="http://schemas.microsoft.com/office/drawing/2014/main" id="{A75D9B1C-8DFA-CE4C-8D1D-F4E0975E2A76}"/>
              </a:ext>
            </a:extLst>
          </p:cNvPr>
          <p:cNvSpPr txBox="1">
            <a:spLocks/>
          </p:cNvSpPr>
          <p:nvPr/>
        </p:nvSpPr>
        <p:spPr>
          <a:xfrm>
            <a:off x="431800" y="1527175"/>
            <a:ext cx="2805174"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Ka Hikitia</a:t>
            </a:r>
          </a:p>
        </p:txBody>
      </p:sp>
      <p:sp>
        <p:nvSpPr>
          <p:cNvPr id="12" name="Text Placeholder 3">
            <a:extLst>
              <a:ext uri="{FF2B5EF4-FFF2-40B4-BE49-F238E27FC236}">
                <a16:creationId xmlns:a16="http://schemas.microsoft.com/office/drawing/2014/main" id="{20451717-BBCC-9F48-AD19-E5B7FCA89598}"/>
              </a:ext>
            </a:extLst>
          </p:cNvPr>
          <p:cNvSpPr txBox="1">
            <a:spLocks/>
          </p:cNvSpPr>
          <p:nvPr/>
        </p:nvSpPr>
        <p:spPr>
          <a:xfrm>
            <a:off x="431800" y="1925108"/>
            <a:ext cx="2805174"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The New Zealand Curriculum</a:t>
            </a:r>
          </a:p>
        </p:txBody>
      </p:sp>
      <p:sp>
        <p:nvSpPr>
          <p:cNvPr id="13" name="Text Placeholder 3">
            <a:extLst>
              <a:ext uri="{FF2B5EF4-FFF2-40B4-BE49-F238E27FC236}">
                <a16:creationId xmlns:a16="http://schemas.microsoft.com/office/drawing/2014/main" id="{06CE5DD0-4B1B-1942-9299-B16A95850BB4}"/>
              </a:ext>
            </a:extLst>
          </p:cNvPr>
          <p:cNvSpPr txBox="1">
            <a:spLocks/>
          </p:cNvSpPr>
          <p:nvPr/>
        </p:nvSpPr>
        <p:spPr>
          <a:xfrm>
            <a:off x="431800" y="2325529"/>
            <a:ext cx="2805174"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err="1">
                <a:latin typeface="Bliss Pro Light" panose="02010006030000020004" pitchFamily="2" charset="0"/>
                <a:cs typeface="Calibri" panose="020F0502020204030204" pitchFamily="34" charset="0"/>
              </a:rPr>
              <a:t>Tātaiako</a:t>
            </a:r>
            <a:endParaRPr lang="en-NZ" sz="1600" dirty="0">
              <a:latin typeface="Bliss Pro Light" panose="02010006030000020004" pitchFamily="2" charset="0"/>
              <a:cs typeface="Calibri" panose="020F0502020204030204" pitchFamily="34" charset="0"/>
            </a:endParaRPr>
          </a:p>
        </p:txBody>
      </p:sp>
    </p:spTree>
    <p:extLst>
      <p:ext uri="{BB962C8B-B14F-4D97-AF65-F5344CB8AC3E}">
        <p14:creationId xmlns:p14="http://schemas.microsoft.com/office/powerpoint/2010/main" val="276854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497DFA-B260-F249-A39C-497D877EF7CC}"/>
              </a:ext>
            </a:extLst>
          </p:cNvPr>
          <p:cNvSpPr>
            <a:spLocks noGrp="1"/>
          </p:cNvSpPr>
          <p:nvPr>
            <p:ph type="sldNum" sz="quarter" idx="12"/>
          </p:nvPr>
        </p:nvSpPr>
        <p:spPr/>
        <p:txBody>
          <a:bodyPr/>
          <a:lstStyle/>
          <a:p>
            <a:fld id="{BFD14E40-3C96-7542-94D9-B9EA8019EF86}" type="slidenum">
              <a:rPr lang="en-NZ" smtClean="0"/>
              <a:pPr/>
              <a:t>8</a:t>
            </a:fld>
            <a:endParaRPr lang="en-NZ" dirty="0"/>
          </a:p>
        </p:txBody>
      </p:sp>
      <p:sp>
        <p:nvSpPr>
          <p:cNvPr id="3" name="Title 2">
            <a:extLst>
              <a:ext uri="{FF2B5EF4-FFF2-40B4-BE49-F238E27FC236}">
                <a16:creationId xmlns:a16="http://schemas.microsoft.com/office/drawing/2014/main" id="{E1FB8123-6FBA-3640-9E60-5B3BC65D1408}"/>
              </a:ext>
            </a:extLst>
          </p:cNvPr>
          <p:cNvSpPr txBox="1">
            <a:spLocks/>
          </p:cNvSpPr>
          <p:nvPr/>
        </p:nvSpPr>
        <p:spPr>
          <a:xfrm>
            <a:off x="431800" y="374199"/>
            <a:ext cx="526151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Change at three levels within a school</a:t>
            </a:r>
          </a:p>
        </p:txBody>
      </p:sp>
      <p:sp>
        <p:nvSpPr>
          <p:cNvPr id="4" name="Text Placeholder 3">
            <a:extLst>
              <a:ext uri="{FF2B5EF4-FFF2-40B4-BE49-F238E27FC236}">
                <a16:creationId xmlns:a16="http://schemas.microsoft.com/office/drawing/2014/main" id="{019D020F-A02A-6C44-9DC9-1E39D8500BAD}"/>
              </a:ext>
            </a:extLst>
          </p:cNvPr>
          <p:cNvSpPr txBox="1">
            <a:spLocks/>
          </p:cNvSpPr>
          <p:nvPr/>
        </p:nvSpPr>
        <p:spPr>
          <a:xfrm>
            <a:off x="431802" y="1527175"/>
            <a:ext cx="5932422"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200"/>
              </a:spcAft>
              <a:buFont typeface="+mj-lt"/>
              <a:buAutoNum type="arabicPeriod"/>
            </a:pPr>
            <a:r>
              <a:rPr lang="en-NZ" sz="1600" dirty="0">
                <a:latin typeface="Bliss Pro Light" panose="02010006030000020004" pitchFamily="2" charset="0"/>
                <a:cs typeface="Calibri" panose="020F0502020204030204" pitchFamily="34" charset="0"/>
              </a:rPr>
              <a:t>Leadership, governance, and policy</a:t>
            </a:r>
          </a:p>
        </p:txBody>
      </p:sp>
      <p:sp>
        <p:nvSpPr>
          <p:cNvPr id="5" name="Text Placeholder 3">
            <a:extLst>
              <a:ext uri="{FF2B5EF4-FFF2-40B4-BE49-F238E27FC236}">
                <a16:creationId xmlns:a16="http://schemas.microsoft.com/office/drawing/2014/main" id="{271BBB02-6579-1B4C-AA83-899E349C3CB0}"/>
              </a:ext>
            </a:extLst>
          </p:cNvPr>
          <p:cNvSpPr txBox="1">
            <a:spLocks/>
          </p:cNvSpPr>
          <p:nvPr/>
        </p:nvSpPr>
        <p:spPr>
          <a:xfrm>
            <a:off x="431800" y="1928900"/>
            <a:ext cx="5941568"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200"/>
              </a:spcAft>
              <a:buFont typeface="+mj-lt"/>
              <a:buAutoNum type="arabicPeriod" startAt="2"/>
            </a:pPr>
            <a:r>
              <a:rPr lang="en-NZ" sz="1600" dirty="0">
                <a:latin typeface="Bliss Pro Light" panose="02010006030000020004" pitchFamily="2" charset="0"/>
                <a:cs typeface="Calibri" panose="020F0502020204030204" pitchFamily="34" charset="0"/>
              </a:rPr>
              <a:t>Whole-school systems and climate</a:t>
            </a:r>
          </a:p>
        </p:txBody>
      </p:sp>
      <p:sp>
        <p:nvSpPr>
          <p:cNvPr id="6" name="Text Placeholder 3">
            <a:extLst>
              <a:ext uri="{FF2B5EF4-FFF2-40B4-BE49-F238E27FC236}">
                <a16:creationId xmlns:a16="http://schemas.microsoft.com/office/drawing/2014/main" id="{A379038A-CC22-6342-8BFB-FEAACF13DD2E}"/>
              </a:ext>
            </a:extLst>
          </p:cNvPr>
          <p:cNvSpPr txBox="1">
            <a:spLocks/>
          </p:cNvSpPr>
          <p:nvPr/>
        </p:nvSpPr>
        <p:spPr>
          <a:xfrm>
            <a:off x="431800" y="2335868"/>
            <a:ext cx="3937000" cy="129266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200"/>
              </a:spcAft>
              <a:buFont typeface="+mj-lt"/>
              <a:buAutoNum type="arabicPeriod" startAt="3"/>
            </a:pPr>
            <a:r>
              <a:rPr lang="en-NZ" sz="1600" dirty="0">
                <a:latin typeface="Bliss Pro Light" panose="02010006030000020004" pitchFamily="2" charset="0"/>
                <a:cs typeface="Calibri" panose="020F0502020204030204" pitchFamily="34" charset="0"/>
              </a:rPr>
              <a:t>Classroom relationships and practice</a:t>
            </a:r>
          </a:p>
          <a:p>
            <a:pPr marL="0" indent="0">
              <a:lnSpc>
                <a:spcPct val="100000"/>
              </a:lnSpc>
              <a:spcBef>
                <a:spcPts val="0"/>
              </a:spcBef>
              <a:spcAft>
                <a:spcPts val="1200"/>
              </a:spcAft>
              <a:buNone/>
            </a:pPr>
            <a:r>
              <a:rPr lang="en-NZ" sz="1600" dirty="0">
                <a:latin typeface="Bliss Pro Light" panose="02010006030000020004" pitchFamily="2" charset="0"/>
                <a:cs typeface="Calibri" panose="020F0502020204030204" pitchFamily="34" charset="0"/>
              </a:rPr>
              <a:t>Implementation can be at an individual school level or cluster-wide.</a:t>
            </a:r>
          </a:p>
          <a:p>
            <a:pPr marL="180000" indent="-180000">
              <a:lnSpc>
                <a:spcPct val="100000"/>
              </a:lnSpc>
              <a:spcBef>
                <a:spcPts val="0"/>
              </a:spcBef>
              <a:spcAft>
                <a:spcPts val="1200"/>
              </a:spcAft>
            </a:pPr>
            <a:endParaRPr lang="en-NZ" sz="1600" dirty="0">
              <a:latin typeface="Bliss Pro Light" panose="02010006030000020004" pitchFamily="2" charset="0"/>
              <a:cs typeface="Calibri" panose="020F0502020204030204" pitchFamily="34" charset="0"/>
            </a:endParaRPr>
          </a:p>
        </p:txBody>
      </p:sp>
      <p:pic>
        <p:nvPicPr>
          <p:cNvPr id="8" name="Picture 7" descr="A picture containing person, outdoor, red, grass&#10;&#10;Description automatically generated">
            <a:extLst>
              <a:ext uri="{FF2B5EF4-FFF2-40B4-BE49-F238E27FC236}">
                <a16:creationId xmlns:a16="http://schemas.microsoft.com/office/drawing/2014/main" id="{F265D84A-D681-7945-A16C-02A11928AE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4678" y="1064859"/>
            <a:ext cx="3423522" cy="3361268"/>
          </a:xfrm>
          <a:prstGeom prst="rect">
            <a:avLst/>
          </a:prstGeom>
        </p:spPr>
      </p:pic>
    </p:spTree>
    <p:extLst>
      <p:ext uri="{BB962C8B-B14F-4D97-AF65-F5344CB8AC3E}">
        <p14:creationId xmlns:p14="http://schemas.microsoft.com/office/powerpoint/2010/main" val="337851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C45034-5133-7648-BE03-75B62CFC2666}"/>
              </a:ext>
            </a:extLst>
          </p:cNvPr>
          <p:cNvSpPr txBox="1">
            <a:spLocks/>
          </p:cNvSpPr>
          <p:nvPr/>
        </p:nvSpPr>
        <p:spPr>
          <a:xfrm>
            <a:off x="431800" y="2325529"/>
            <a:ext cx="2805174"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This PowerPoint presentation</a:t>
            </a:r>
          </a:p>
        </p:txBody>
      </p:sp>
      <p:sp>
        <p:nvSpPr>
          <p:cNvPr id="2" name="Slide Number Placeholder 1">
            <a:extLst>
              <a:ext uri="{FF2B5EF4-FFF2-40B4-BE49-F238E27FC236}">
                <a16:creationId xmlns:a16="http://schemas.microsoft.com/office/drawing/2014/main" id="{EDB867C9-7A26-4E4A-986E-4A607A87C290}"/>
              </a:ext>
            </a:extLst>
          </p:cNvPr>
          <p:cNvSpPr>
            <a:spLocks noGrp="1"/>
          </p:cNvSpPr>
          <p:nvPr>
            <p:ph type="sldNum" sz="quarter" idx="12"/>
          </p:nvPr>
        </p:nvSpPr>
        <p:spPr/>
        <p:txBody>
          <a:bodyPr/>
          <a:lstStyle/>
          <a:p>
            <a:fld id="{BFD14E40-3C96-7542-94D9-B9EA8019EF86}" type="slidenum">
              <a:rPr lang="en-NZ" smtClean="0"/>
              <a:pPr/>
              <a:t>9</a:t>
            </a:fld>
            <a:endParaRPr lang="en-NZ" dirty="0"/>
          </a:p>
        </p:txBody>
      </p:sp>
      <p:sp>
        <p:nvSpPr>
          <p:cNvPr id="3" name="Title 2">
            <a:extLst>
              <a:ext uri="{FF2B5EF4-FFF2-40B4-BE49-F238E27FC236}">
                <a16:creationId xmlns:a16="http://schemas.microsoft.com/office/drawing/2014/main" id="{4C7DD5F8-0C3A-D144-874E-57ACF7C6AFD8}"/>
              </a:ext>
            </a:extLst>
          </p:cNvPr>
          <p:cNvSpPr txBox="1">
            <a:spLocks/>
          </p:cNvSpPr>
          <p:nvPr/>
        </p:nvSpPr>
        <p:spPr>
          <a:xfrm>
            <a:off x="431800" y="374199"/>
            <a:ext cx="5261511" cy="290849"/>
          </a:xfrm>
          <a:prstGeom prst="rect">
            <a:avLst/>
          </a:prstGeom>
        </p:spPr>
        <p:txBody>
          <a:bodyPr wrap="square" lIns="0" tIns="0" rIns="0" bIns="0">
            <a:spAutoFit/>
          </a:bodyPr>
          <a:lstStyle>
            <a:lvl1pPr algn="l" defTabSz="685783" rtl="0" eaLnBrk="1" latinLnBrk="0" hangingPunct="1">
              <a:lnSpc>
                <a:spcPct val="90000"/>
              </a:lnSpc>
              <a:spcBef>
                <a:spcPct val="0"/>
              </a:spcBef>
              <a:buNone/>
              <a:defRPr sz="2700" b="1" kern="1200">
                <a:solidFill>
                  <a:srgbClr val="2A6EBB"/>
                </a:solidFill>
                <a:latin typeface="Arial" panose="020B0604020202020204" pitchFamily="34" charset="0"/>
                <a:ea typeface="+mj-ea"/>
                <a:cs typeface="Arial" panose="020B0604020202020204" pitchFamily="34" charset="0"/>
              </a:defRPr>
            </a:lvl1pPr>
          </a:lstStyle>
          <a:p>
            <a:r>
              <a:rPr lang="en-NZ" sz="2100" b="0" i="1" dirty="0">
                <a:solidFill>
                  <a:schemeClr val="bg1"/>
                </a:solidFill>
                <a:latin typeface="Bliss Pro Medium" panose="02010006030000020004" pitchFamily="2" charset="0"/>
              </a:rPr>
              <a:t>Components of </a:t>
            </a:r>
            <a:r>
              <a:rPr lang="en-NZ" sz="2100" b="0" i="1" dirty="0" err="1">
                <a:solidFill>
                  <a:schemeClr val="bg1"/>
                </a:solidFill>
                <a:latin typeface="Bliss Pro Medium" panose="02010006030000020004" pitchFamily="2" charset="0"/>
              </a:rPr>
              <a:t>Huakina</a:t>
            </a:r>
            <a:r>
              <a:rPr lang="en-NZ" sz="2100" b="0" i="1" dirty="0">
                <a:solidFill>
                  <a:schemeClr val="bg1"/>
                </a:solidFill>
                <a:latin typeface="Bliss Pro Medium" panose="02010006030000020004" pitchFamily="2" charset="0"/>
              </a:rPr>
              <a:t> Mai</a:t>
            </a:r>
          </a:p>
        </p:txBody>
      </p:sp>
      <p:pic>
        <p:nvPicPr>
          <p:cNvPr id="6" name="Picture 5" descr="Text&#10;&#10;Description automatically generated with medium confidence">
            <a:extLst>
              <a:ext uri="{FF2B5EF4-FFF2-40B4-BE49-F238E27FC236}">
                <a16:creationId xmlns:a16="http://schemas.microsoft.com/office/drawing/2014/main" id="{0A6CA237-9C15-3043-B9EA-CF5183F564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50124" y="1100948"/>
            <a:ext cx="4135509" cy="3613459"/>
          </a:xfrm>
          <a:prstGeom prst="rect">
            <a:avLst/>
          </a:prstGeom>
          <a:effectLst>
            <a:softEdge rad="151971"/>
          </a:effectLst>
        </p:spPr>
      </p:pic>
      <p:sp>
        <p:nvSpPr>
          <p:cNvPr id="7" name="Text Placeholder 3">
            <a:extLst>
              <a:ext uri="{FF2B5EF4-FFF2-40B4-BE49-F238E27FC236}">
                <a16:creationId xmlns:a16="http://schemas.microsoft.com/office/drawing/2014/main" id="{DD5790E8-E474-DA4A-9E86-1779BE188E6F}"/>
              </a:ext>
            </a:extLst>
          </p:cNvPr>
          <p:cNvSpPr txBox="1">
            <a:spLocks/>
          </p:cNvSpPr>
          <p:nvPr/>
        </p:nvSpPr>
        <p:spPr>
          <a:xfrm>
            <a:off x="431800" y="1527175"/>
            <a:ext cx="2805174"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A 68-page </a:t>
            </a:r>
            <a:r>
              <a:rPr lang="en-NZ" sz="1600" dirty="0" err="1">
                <a:latin typeface="Bliss Pro Light" panose="02010006030000020004" pitchFamily="2" charset="0"/>
                <a:cs typeface="Calibri" panose="020F0502020204030204" pitchFamily="34" charset="0"/>
              </a:rPr>
              <a:t>kete</a:t>
            </a:r>
            <a:endParaRPr lang="en-NZ" sz="1600" dirty="0">
              <a:latin typeface="Bliss Pro Light" panose="02010006030000020004" pitchFamily="2" charset="0"/>
              <a:cs typeface="Calibri" panose="020F0502020204030204" pitchFamily="34" charset="0"/>
            </a:endParaRPr>
          </a:p>
        </p:txBody>
      </p:sp>
      <p:sp>
        <p:nvSpPr>
          <p:cNvPr id="8" name="Text Placeholder 3">
            <a:extLst>
              <a:ext uri="{FF2B5EF4-FFF2-40B4-BE49-F238E27FC236}">
                <a16:creationId xmlns:a16="http://schemas.microsoft.com/office/drawing/2014/main" id="{6B2AE456-2088-3A4A-AD1A-E3E8CACA09A5}"/>
              </a:ext>
            </a:extLst>
          </p:cNvPr>
          <p:cNvSpPr txBox="1">
            <a:spLocks/>
          </p:cNvSpPr>
          <p:nvPr/>
        </p:nvSpPr>
        <p:spPr>
          <a:xfrm>
            <a:off x="431800" y="1925108"/>
            <a:ext cx="2805174"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1200"/>
              </a:spcAft>
            </a:pPr>
            <a:r>
              <a:rPr lang="en-NZ" sz="1600" dirty="0">
                <a:latin typeface="Bliss Pro Light" panose="02010006030000020004" pitchFamily="2" charset="0"/>
                <a:cs typeface="Calibri" panose="020F0502020204030204" pitchFamily="34" charset="0"/>
              </a:rPr>
              <a:t>A series of introductory videos</a:t>
            </a:r>
          </a:p>
        </p:txBody>
      </p:sp>
    </p:spTree>
    <p:extLst>
      <p:ext uri="{BB962C8B-B14F-4D97-AF65-F5344CB8AC3E}">
        <p14:creationId xmlns:p14="http://schemas.microsoft.com/office/powerpoint/2010/main" val="380387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4PB">
      <a:majorFont>
        <a:latin typeface="Bliss Pro"/>
        <a:ea typeface=""/>
        <a:cs typeface=""/>
      </a:majorFont>
      <a:minorFont>
        <a:latin typeface="Bliss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2989</TotalTime>
  <Words>3540</Words>
  <Application>Microsoft Office PowerPoint</Application>
  <PresentationFormat>On-screen Show (16:9)</PresentationFormat>
  <Paragraphs>241</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Bliss Pro</vt:lpstr>
      <vt:lpstr>Bliss Pro Light</vt:lpstr>
      <vt:lpstr>Bliss Pro Medium</vt:lpstr>
      <vt:lpstr>Bliss Pro Regular</vt:lpstr>
      <vt:lpstr>Calibri</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Kia kaha tō koutou mahi!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Dannelle Betts</dc:creator>
  <cp:lastModifiedBy>Louanna Garmonsway</cp:lastModifiedBy>
  <cp:revision>111</cp:revision>
  <dcterms:created xsi:type="dcterms:W3CDTF">2020-11-09T23:27:46Z</dcterms:created>
  <dcterms:modified xsi:type="dcterms:W3CDTF">2021-09-19T21:57:36Z</dcterms:modified>
</cp:coreProperties>
</file>